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C8F5"/>
    <a:srgbClr val="1D9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/>
    <p:restoredTop sz="94660"/>
  </p:normalViewPr>
  <p:slideViewPr>
    <p:cSldViewPr snapToGrid="0">
      <p:cViewPr varScale="1">
        <p:scale>
          <a:sx n="124" d="100"/>
          <a:sy n="124" d="100"/>
        </p:scale>
        <p:origin x="200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E52112-396F-4206-9E79-639C413F73D6}" type="doc">
      <dgm:prSet loTypeId="urn:microsoft.com/office/officeart/2005/8/layout/hList1" loCatId="list" qsTypeId="urn:microsoft.com/office/officeart/2005/8/quickstyle/simple1" qsCatId="simple" csTypeId="urn:microsoft.com/office/officeart/2005/8/colors/accent5_5" csCatId="accent5" phldr="1"/>
      <dgm:spPr/>
      <dgm:t>
        <a:bodyPr/>
        <a:lstStyle/>
        <a:p>
          <a:endParaRPr lang="en-US"/>
        </a:p>
      </dgm:t>
    </dgm:pt>
    <dgm:pt modelId="{E3EDC862-65DC-4184-945B-42516A6A8FE5}">
      <dgm:prSet/>
      <dgm:spPr>
        <a:solidFill>
          <a:srgbClr val="87C8F5">
            <a:alpha val="90000"/>
          </a:srgb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Goal – discover if PFAS molecules:</a:t>
          </a:r>
          <a:endParaRPr lang="en-US" dirty="0">
            <a:solidFill>
              <a:schemeClr val="tx1"/>
            </a:solidFill>
          </a:endParaRPr>
        </a:p>
      </dgm:t>
    </dgm:pt>
    <dgm:pt modelId="{313E1DA0-865A-467E-8FEA-BA22FFC92E7D}" type="parTrans" cxnId="{99445A6A-D6A1-4A3F-AAFF-6B058D39D8EB}">
      <dgm:prSet/>
      <dgm:spPr/>
      <dgm:t>
        <a:bodyPr/>
        <a:lstStyle/>
        <a:p>
          <a:endParaRPr lang="en-US"/>
        </a:p>
      </dgm:t>
    </dgm:pt>
    <dgm:pt modelId="{8F7BC2D2-969A-4861-8689-84A13D375EE6}" type="sibTrans" cxnId="{99445A6A-D6A1-4A3F-AAFF-6B058D39D8EB}">
      <dgm:prSet/>
      <dgm:spPr/>
      <dgm:t>
        <a:bodyPr/>
        <a:lstStyle/>
        <a:p>
          <a:endParaRPr lang="en-US"/>
        </a:p>
      </dgm:t>
    </dgm:pt>
    <dgm:pt modelId="{88DC10E8-3559-4FF1-9F40-402FE8660183}">
      <dgm:prSet/>
      <dgm:spPr/>
      <dgm:t>
        <a:bodyPr/>
        <a:lstStyle/>
        <a:p>
          <a:r>
            <a:rPr lang="en-US" sz="2200" dirty="0"/>
            <a:t>Using the M231 (triple negative breast carcinoma line), determine if per- and polyfluoroalkyl substances (PFAS)</a:t>
          </a:r>
        </a:p>
      </dgm:t>
    </dgm:pt>
    <dgm:pt modelId="{7C83D0B3-02CA-4231-AFE7-7E5303E6BCEA}" type="parTrans" cxnId="{14BED4DF-F620-4216-8A78-E3221F95A566}">
      <dgm:prSet/>
      <dgm:spPr/>
      <dgm:t>
        <a:bodyPr/>
        <a:lstStyle/>
        <a:p>
          <a:endParaRPr lang="en-US"/>
        </a:p>
      </dgm:t>
    </dgm:pt>
    <dgm:pt modelId="{FF3FF4A1-D48F-43CA-9653-07E70A634D9A}" type="sibTrans" cxnId="{14BED4DF-F620-4216-8A78-E3221F95A566}">
      <dgm:prSet/>
      <dgm:spPr/>
      <dgm:t>
        <a:bodyPr/>
        <a:lstStyle/>
        <a:p>
          <a:endParaRPr lang="en-US"/>
        </a:p>
      </dgm:t>
    </dgm:pt>
    <dgm:pt modelId="{30131A9E-5078-4ED5-861B-68F2E707BF28}">
      <dgm:prSet custT="1"/>
      <dgm:spPr/>
      <dgm:t>
        <a:bodyPr/>
        <a:lstStyle/>
        <a:p>
          <a:r>
            <a:rPr lang="en-US" sz="2000" dirty="0"/>
            <a:t>Effect cell proliferation over a 6-day period in </a:t>
          </a:r>
        </a:p>
      </dgm:t>
    </dgm:pt>
    <dgm:pt modelId="{C578B099-BD09-4086-9F89-929780162C2F}" type="parTrans" cxnId="{72409737-5A07-4E51-A854-69F5B1053526}">
      <dgm:prSet/>
      <dgm:spPr/>
      <dgm:t>
        <a:bodyPr/>
        <a:lstStyle/>
        <a:p>
          <a:endParaRPr lang="en-US"/>
        </a:p>
      </dgm:t>
    </dgm:pt>
    <dgm:pt modelId="{5966A8F6-3AE8-41B8-AD46-71D0A7A24DE5}" type="sibTrans" cxnId="{72409737-5A07-4E51-A854-69F5B1053526}">
      <dgm:prSet/>
      <dgm:spPr/>
      <dgm:t>
        <a:bodyPr/>
        <a:lstStyle/>
        <a:p>
          <a:endParaRPr lang="en-US"/>
        </a:p>
      </dgm:t>
    </dgm:pt>
    <dgm:pt modelId="{52AB2932-812F-4522-A81A-7F0056AA4E08}">
      <dgm:prSet/>
      <dgm:spPr/>
      <dgm:t>
        <a:bodyPr/>
        <a:lstStyle/>
        <a:p>
          <a:endParaRPr lang="en-US" sz="2200" dirty="0"/>
        </a:p>
      </dgm:t>
    </dgm:pt>
    <dgm:pt modelId="{0FA08B43-4139-4D65-85A7-13812D679C6F}" type="parTrans" cxnId="{CFE3F23A-4FF9-4D66-BC91-257787404A2E}">
      <dgm:prSet/>
      <dgm:spPr/>
      <dgm:t>
        <a:bodyPr/>
        <a:lstStyle/>
        <a:p>
          <a:endParaRPr lang="en-US"/>
        </a:p>
      </dgm:t>
    </dgm:pt>
    <dgm:pt modelId="{37C5F27E-6F5B-4A0E-A985-955E959E8CD7}" type="sibTrans" cxnId="{CFE3F23A-4FF9-4D66-BC91-257787404A2E}">
      <dgm:prSet/>
      <dgm:spPr/>
      <dgm:t>
        <a:bodyPr/>
        <a:lstStyle/>
        <a:p>
          <a:endParaRPr lang="en-US"/>
        </a:p>
      </dgm:t>
    </dgm:pt>
    <dgm:pt modelId="{EA3B3C70-5CAC-4933-A21D-627B2A4C0A76}">
      <dgm:prSet/>
      <dgm:spPr>
        <a:solidFill>
          <a:srgbClr val="1D98EB">
            <a:alpha val="50000"/>
          </a:srgb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Purpose:</a:t>
          </a:r>
          <a:endParaRPr lang="en-US" dirty="0">
            <a:solidFill>
              <a:schemeClr val="tx1"/>
            </a:solidFill>
          </a:endParaRPr>
        </a:p>
      </dgm:t>
    </dgm:pt>
    <dgm:pt modelId="{55DC1BB8-CB6B-4E94-8A62-BB6EB98C9A3B}" type="parTrans" cxnId="{D73986DD-6E32-4BE4-A6F0-DA4FD0035E00}">
      <dgm:prSet/>
      <dgm:spPr/>
      <dgm:t>
        <a:bodyPr/>
        <a:lstStyle/>
        <a:p>
          <a:endParaRPr lang="en-US"/>
        </a:p>
      </dgm:t>
    </dgm:pt>
    <dgm:pt modelId="{448C56B9-49D8-4788-929B-1A6B59382497}" type="sibTrans" cxnId="{D73986DD-6E32-4BE4-A6F0-DA4FD0035E00}">
      <dgm:prSet/>
      <dgm:spPr/>
      <dgm:t>
        <a:bodyPr/>
        <a:lstStyle/>
        <a:p>
          <a:endParaRPr lang="en-US"/>
        </a:p>
      </dgm:t>
    </dgm:pt>
    <dgm:pt modelId="{464FB911-AB03-4B18-906F-9414664357AC}">
      <dgm:prSet custT="1"/>
      <dgm:spPr/>
      <dgm:t>
        <a:bodyPr/>
        <a:lstStyle/>
        <a:p>
          <a:r>
            <a:rPr lang="en-US" sz="2000" dirty="0"/>
            <a:t>To identify which PFAS have acute toxicities, allowing us to narrow the window of concentrations tested in future studies</a:t>
          </a:r>
        </a:p>
      </dgm:t>
    </dgm:pt>
    <dgm:pt modelId="{768FBE6D-E5F3-43B7-8CEC-4ABAE34EADEE}" type="parTrans" cxnId="{98540BB4-CFDB-421A-843E-806B03A85198}">
      <dgm:prSet/>
      <dgm:spPr/>
      <dgm:t>
        <a:bodyPr/>
        <a:lstStyle/>
        <a:p>
          <a:endParaRPr lang="en-US"/>
        </a:p>
      </dgm:t>
    </dgm:pt>
    <dgm:pt modelId="{666637C9-6549-4D5A-A4B5-9BEAE5AA7802}" type="sibTrans" cxnId="{98540BB4-CFDB-421A-843E-806B03A85198}">
      <dgm:prSet/>
      <dgm:spPr/>
      <dgm:t>
        <a:bodyPr/>
        <a:lstStyle/>
        <a:p>
          <a:endParaRPr lang="en-US"/>
        </a:p>
      </dgm:t>
    </dgm:pt>
    <dgm:pt modelId="{338E3DF7-02A8-4AA9-8448-DF5755CD28D7}">
      <dgm:prSet custT="1"/>
      <dgm:spPr/>
      <dgm:t>
        <a:bodyPr/>
        <a:lstStyle/>
        <a:p>
          <a:r>
            <a:rPr lang="en-US" sz="2000" dirty="0"/>
            <a:t>To determine if PFAS molecules increase proliferation (i.e., promote tumor growth)</a:t>
          </a:r>
        </a:p>
      </dgm:t>
    </dgm:pt>
    <dgm:pt modelId="{C855ABC1-3DC5-4ECB-9537-F1323F94BB3B}" type="parTrans" cxnId="{D71D9808-1B47-4E16-B4A4-DFF3BDF3F2CD}">
      <dgm:prSet/>
      <dgm:spPr/>
      <dgm:t>
        <a:bodyPr/>
        <a:lstStyle/>
        <a:p>
          <a:endParaRPr lang="en-US"/>
        </a:p>
      </dgm:t>
    </dgm:pt>
    <dgm:pt modelId="{A60444FF-C4A1-48D0-88EA-28F441DB2E3E}" type="sibTrans" cxnId="{D71D9808-1B47-4E16-B4A4-DFF3BDF3F2CD}">
      <dgm:prSet/>
      <dgm:spPr/>
      <dgm:t>
        <a:bodyPr/>
        <a:lstStyle/>
        <a:p>
          <a:endParaRPr lang="en-US"/>
        </a:p>
      </dgm:t>
    </dgm:pt>
    <dgm:pt modelId="{3C4BBE16-447F-F44B-9DFE-300CF75B55CD}">
      <dgm:prSet custT="1"/>
      <dgm:spPr/>
      <dgm:t>
        <a:bodyPr/>
        <a:lstStyle/>
        <a:p>
          <a:r>
            <a:rPr lang="en-US" sz="2000" dirty="0"/>
            <a:t>Have acute toxicity </a:t>
          </a:r>
        </a:p>
      </dgm:t>
    </dgm:pt>
    <dgm:pt modelId="{C4A4ED6B-6607-5645-A190-DF0D04FB0319}" type="parTrans" cxnId="{1D59BE9E-7926-DD4F-92B1-8705CF56B185}">
      <dgm:prSet/>
      <dgm:spPr/>
      <dgm:t>
        <a:bodyPr/>
        <a:lstStyle/>
        <a:p>
          <a:endParaRPr lang="en-US"/>
        </a:p>
      </dgm:t>
    </dgm:pt>
    <dgm:pt modelId="{27032A08-867A-4B46-97A6-85A7CA2414BD}" type="sibTrans" cxnId="{1D59BE9E-7926-DD4F-92B1-8705CF56B185}">
      <dgm:prSet/>
      <dgm:spPr/>
      <dgm:t>
        <a:bodyPr/>
        <a:lstStyle/>
        <a:p>
          <a:endParaRPr lang="en-US"/>
        </a:p>
      </dgm:t>
    </dgm:pt>
    <dgm:pt modelId="{03757004-F1AE-0B41-A3BB-498225143BFC}">
      <dgm:prSet custT="1"/>
      <dgm:spPr/>
      <dgm:t>
        <a:bodyPr/>
        <a:lstStyle/>
        <a:p>
          <a:r>
            <a:rPr lang="en-US" sz="2000" dirty="0"/>
            <a:t>Increase reactive oxygen species and oxidative stress after a 48h exposure</a:t>
          </a:r>
        </a:p>
      </dgm:t>
    </dgm:pt>
    <dgm:pt modelId="{C8DBE12A-6E30-E243-AEFF-46E314351B26}" type="parTrans" cxnId="{55FE1116-81A7-3A4C-9FB4-F486C559692B}">
      <dgm:prSet/>
      <dgm:spPr/>
      <dgm:t>
        <a:bodyPr/>
        <a:lstStyle/>
        <a:p>
          <a:endParaRPr lang="en-US"/>
        </a:p>
      </dgm:t>
    </dgm:pt>
    <dgm:pt modelId="{499607F9-893F-2242-8C2C-A9C551EF5F76}" type="sibTrans" cxnId="{55FE1116-81A7-3A4C-9FB4-F486C559692B}">
      <dgm:prSet/>
      <dgm:spPr/>
      <dgm:t>
        <a:bodyPr/>
        <a:lstStyle/>
        <a:p>
          <a:endParaRPr lang="en-US"/>
        </a:p>
      </dgm:t>
    </dgm:pt>
    <dgm:pt modelId="{3548D268-5A57-974E-9CA1-F10746F8ED59}">
      <dgm:prSet custT="1"/>
      <dgm:spPr/>
      <dgm:t>
        <a:bodyPr/>
        <a:lstStyle/>
        <a:p>
          <a:r>
            <a:rPr lang="en-US" sz="2000" dirty="0"/>
            <a:t>To identify PFAS molecules that cause oxidative stress, to direct future studies focused on the mechanism of action </a:t>
          </a:r>
        </a:p>
      </dgm:t>
    </dgm:pt>
    <dgm:pt modelId="{7E361788-B0CE-6D4C-9136-690FE9682088}" type="parTrans" cxnId="{B33EDAF7-2614-1A4D-AFE8-1E098FF5345D}">
      <dgm:prSet/>
      <dgm:spPr/>
      <dgm:t>
        <a:bodyPr/>
        <a:lstStyle/>
        <a:p>
          <a:endParaRPr lang="en-US"/>
        </a:p>
      </dgm:t>
    </dgm:pt>
    <dgm:pt modelId="{1714A2EC-F55E-1147-B177-767F93184AC3}" type="sibTrans" cxnId="{B33EDAF7-2614-1A4D-AFE8-1E098FF5345D}">
      <dgm:prSet/>
      <dgm:spPr/>
      <dgm:t>
        <a:bodyPr/>
        <a:lstStyle/>
        <a:p>
          <a:endParaRPr lang="en-US"/>
        </a:p>
      </dgm:t>
    </dgm:pt>
    <dgm:pt modelId="{E0F04104-BB0C-448D-93DF-981671E0B713}" type="pres">
      <dgm:prSet presAssocID="{83E52112-396F-4206-9E79-639C413F73D6}" presName="Name0" presStyleCnt="0">
        <dgm:presLayoutVars>
          <dgm:dir/>
          <dgm:animLvl val="lvl"/>
          <dgm:resizeHandles val="exact"/>
        </dgm:presLayoutVars>
      </dgm:prSet>
      <dgm:spPr/>
    </dgm:pt>
    <dgm:pt modelId="{93F9AF25-67C2-4F6D-91E0-FCE11682058C}" type="pres">
      <dgm:prSet presAssocID="{E3EDC862-65DC-4184-945B-42516A6A8FE5}" presName="composite" presStyleCnt="0"/>
      <dgm:spPr/>
    </dgm:pt>
    <dgm:pt modelId="{B4D00DB4-F886-4A1B-AF4F-8864D117E437}" type="pres">
      <dgm:prSet presAssocID="{E3EDC862-65DC-4184-945B-42516A6A8FE5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9EEF996D-48B4-4C7C-8DB3-4A2636E04F23}" type="pres">
      <dgm:prSet presAssocID="{E3EDC862-65DC-4184-945B-42516A6A8FE5}" presName="desTx" presStyleLbl="alignAccFollowNode1" presStyleIdx="0" presStyleCnt="2">
        <dgm:presLayoutVars>
          <dgm:bulletEnabled val="1"/>
        </dgm:presLayoutVars>
      </dgm:prSet>
      <dgm:spPr/>
    </dgm:pt>
    <dgm:pt modelId="{C609DCFE-3B46-41F7-8744-050C066FC492}" type="pres">
      <dgm:prSet presAssocID="{8F7BC2D2-969A-4861-8689-84A13D375EE6}" presName="space" presStyleCnt="0"/>
      <dgm:spPr/>
    </dgm:pt>
    <dgm:pt modelId="{32733A77-88BF-4B4F-8FD6-43592B0B7F20}" type="pres">
      <dgm:prSet presAssocID="{EA3B3C70-5CAC-4933-A21D-627B2A4C0A76}" presName="composite" presStyleCnt="0"/>
      <dgm:spPr/>
    </dgm:pt>
    <dgm:pt modelId="{D14572D1-B2E3-4081-9141-A0BAE9FF1171}" type="pres">
      <dgm:prSet presAssocID="{EA3B3C70-5CAC-4933-A21D-627B2A4C0A7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5E5EA489-1AF5-4579-8A42-F3FAF18BB4F1}" type="pres">
      <dgm:prSet presAssocID="{EA3B3C70-5CAC-4933-A21D-627B2A4C0A76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EAE97103-A6A1-4742-981D-86B7D3D617A2}" type="presOf" srcId="{30131A9E-5078-4ED5-861B-68F2E707BF28}" destId="{9EEF996D-48B4-4C7C-8DB3-4A2636E04F23}" srcOrd="0" destOrd="2" presId="urn:microsoft.com/office/officeart/2005/8/layout/hList1"/>
    <dgm:cxn modelId="{D71D9808-1B47-4E16-B4A4-DFF3BDF3F2CD}" srcId="{EA3B3C70-5CAC-4933-A21D-627B2A4C0A76}" destId="{338E3DF7-02A8-4AA9-8448-DF5755CD28D7}" srcOrd="1" destOrd="0" parTransId="{C855ABC1-3DC5-4ECB-9537-F1323F94BB3B}" sibTransId="{A60444FF-C4A1-48D0-88EA-28F441DB2E3E}"/>
    <dgm:cxn modelId="{55FE1116-81A7-3A4C-9FB4-F486C559692B}" srcId="{88DC10E8-3559-4FF1-9F40-402FE8660183}" destId="{03757004-F1AE-0B41-A3BB-498225143BFC}" srcOrd="2" destOrd="0" parTransId="{C8DBE12A-6E30-E243-AEFF-46E314351B26}" sibTransId="{499607F9-893F-2242-8C2C-A9C551EF5F76}"/>
    <dgm:cxn modelId="{4C572320-11D7-45FF-975F-B59864D2CAA5}" type="presOf" srcId="{E3EDC862-65DC-4184-945B-42516A6A8FE5}" destId="{B4D00DB4-F886-4A1B-AF4F-8864D117E437}" srcOrd="0" destOrd="0" presId="urn:microsoft.com/office/officeart/2005/8/layout/hList1"/>
    <dgm:cxn modelId="{9C178A24-6B39-4DC0-A35C-4DABE0B8F60D}" type="presOf" srcId="{52AB2932-812F-4522-A81A-7F0056AA4E08}" destId="{9EEF996D-48B4-4C7C-8DB3-4A2636E04F23}" srcOrd="0" destOrd="4" presId="urn:microsoft.com/office/officeart/2005/8/layout/hList1"/>
    <dgm:cxn modelId="{72409737-5A07-4E51-A854-69F5B1053526}" srcId="{88DC10E8-3559-4FF1-9F40-402FE8660183}" destId="{30131A9E-5078-4ED5-861B-68F2E707BF28}" srcOrd="1" destOrd="0" parTransId="{C578B099-BD09-4086-9F89-929780162C2F}" sibTransId="{5966A8F6-3AE8-41B8-AD46-71D0A7A24DE5}"/>
    <dgm:cxn modelId="{CFE3F23A-4FF9-4D66-BC91-257787404A2E}" srcId="{88DC10E8-3559-4FF1-9F40-402FE8660183}" destId="{52AB2932-812F-4522-A81A-7F0056AA4E08}" srcOrd="3" destOrd="0" parTransId="{0FA08B43-4139-4D65-85A7-13812D679C6F}" sibTransId="{37C5F27E-6F5B-4A0E-A985-955E959E8CD7}"/>
    <dgm:cxn modelId="{75B3D03B-0881-8747-9DAB-EEADD9390AB8}" type="presOf" srcId="{3C4BBE16-447F-F44B-9DFE-300CF75B55CD}" destId="{9EEF996D-48B4-4C7C-8DB3-4A2636E04F23}" srcOrd="0" destOrd="1" presId="urn:microsoft.com/office/officeart/2005/8/layout/hList1"/>
    <dgm:cxn modelId="{C9A19E5C-B1BF-564C-A86B-9F50907FB8C1}" type="presOf" srcId="{03757004-F1AE-0B41-A3BB-498225143BFC}" destId="{9EEF996D-48B4-4C7C-8DB3-4A2636E04F23}" srcOrd="0" destOrd="3" presId="urn:microsoft.com/office/officeart/2005/8/layout/hList1"/>
    <dgm:cxn modelId="{A1ACD765-E165-4225-9098-4754C1862EAB}" type="presOf" srcId="{83E52112-396F-4206-9E79-639C413F73D6}" destId="{E0F04104-BB0C-448D-93DF-981671E0B713}" srcOrd="0" destOrd="0" presId="urn:microsoft.com/office/officeart/2005/8/layout/hList1"/>
    <dgm:cxn modelId="{99445A6A-D6A1-4A3F-AAFF-6B058D39D8EB}" srcId="{83E52112-396F-4206-9E79-639C413F73D6}" destId="{E3EDC862-65DC-4184-945B-42516A6A8FE5}" srcOrd="0" destOrd="0" parTransId="{313E1DA0-865A-467E-8FEA-BA22FFC92E7D}" sibTransId="{8F7BC2D2-969A-4861-8689-84A13D375EE6}"/>
    <dgm:cxn modelId="{63FDEE85-18A5-C142-9FDB-F168F7042689}" type="presOf" srcId="{3548D268-5A57-974E-9CA1-F10746F8ED59}" destId="{5E5EA489-1AF5-4579-8A42-F3FAF18BB4F1}" srcOrd="0" destOrd="2" presId="urn:microsoft.com/office/officeart/2005/8/layout/hList1"/>
    <dgm:cxn modelId="{6EBACF8C-D13E-4BAA-A136-037CF6E8FB9F}" type="presOf" srcId="{EA3B3C70-5CAC-4933-A21D-627B2A4C0A76}" destId="{D14572D1-B2E3-4081-9141-A0BAE9FF1171}" srcOrd="0" destOrd="0" presId="urn:microsoft.com/office/officeart/2005/8/layout/hList1"/>
    <dgm:cxn modelId="{1D59BE9E-7926-DD4F-92B1-8705CF56B185}" srcId="{88DC10E8-3559-4FF1-9F40-402FE8660183}" destId="{3C4BBE16-447F-F44B-9DFE-300CF75B55CD}" srcOrd="0" destOrd="0" parTransId="{C4A4ED6B-6607-5645-A190-DF0D04FB0319}" sibTransId="{27032A08-867A-4B46-97A6-85A7CA2414BD}"/>
    <dgm:cxn modelId="{BF46DDA1-99F3-42D6-BBA0-D135CD63A3EE}" type="presOf" srcId="{88DC10E8-3559-4FF1-9F40-402FE8660183}" destId="{9EEF996D-48B4-4C7C-8DB3-4A2636E04F23}" srcOrd="0" destOrd="0" presId="urn:microsoft.com/office/officeart/2005/8/layout/hList1"/>
    <dgm:cxn modelId="{98540BB4-CFDB-421A-843E-806B03A85198}" srcId="{EA3B3C70-5CAC-4933-A21D-627B2A4C0A76}" destId="{464FB911-AB03-4B18-906F-9414664357AC}" srcOrd="0" destOrd="0" parTransId="{768FBE6D-E5F3-43B7-8CEC-4ABAE34EADEE}" sibTransId="{666637C9-6549-4D5A-A4B5-9BEAE5AA7802}"/>
    <dgm:cxn modelId="{E2AA46DD-25D0-472C-9413-8B4E7005B26F}" type="presOf" srcId="{464FB911-AB03-4B18-906F-9414664357AC}" destId="{5E5EA489-1AF5-4579-8A42-F3FAF18BB4F1}" srcOrd="0" destOrd="0" presId="urn:microsoft.com/office/officeart/2005/8/layout/hList1"/>
    <dgm:cxn modelId="{D73986DD-6E32-4BE4-A6F0-DA4FD0035E00}" srcId="{83E52112-396F-4206-9E79-639C413F73D6}" destId="{EA3B3C70-5CAC-4933-A21D-627B2A4C0A76}" srcOrd="1" destOrd="0" parTransId="{55DC1BB8-CB6B-4E94-8A62-BB6EB98C9A3B}" sibTransId="{448C56B9-49D8-4788-929B-1A6B59382497}"/>
    <dgm:cxn modelId="{14BED4DF-F620-4216-8A78-E3221F95A566}" srcId="{E3EDC862-65DC-4184-945B-42516A6A8FE5}" destId="{88DC10E8-3559-4FF1-9F40-402FE8660183}" srcOrd="0" destOrd="0" parTransId="{7C83D0B3-02CA-4231-AFE7-7E5303E6BCEA}" sibTransId="{FF3FF4A1-D48F-43CA-9653-07E70A634D9A}"/>
    <dgm:cxn modelId="{B33EDAF7-2614-1A4D-AFE8-1E098FF5345D}" srcId="{EA3B3C70-5CAC-4933-A21D-627B2A4C0A76}" destId="{3548D268-5A57-974E-9CA1-F10746F8ED59}" srcOrd="2" destOrd="0" parTransId="{7E361788-B0CE-6D4C-9136-690FE9682088}" sibTransId="{1714A2EC-F55E-1147-B177-767F93184AC3}"/>
    <dgm:cxn modelId="{5344FEF8-A597-4006-8B40-C8C277B5F045}" type="presOf" srcId="{338E3DF7-02A8-4AA9-8448-DF5755CD28D7}" destId="{5E5EA489-1AF5-4579-8A42-F3FAF18BB4F1}" srcOrd="0" destOrd="1" presId="urn:microsoft.com/office/officeart/2005/8/layout/hList1"/>
    <dgm:cxn modelId="{AAC48DF3-68E6-4720-9031-489D36BA3806}" type="presParOf" srcId="{E0F04104-BB0C-448D-93DF-981671E0B713}" destId="{93F9AF25-67C2-4F6D-91E0-FCE11682058C}" srcOrd="0" destOrd="0" presId="urn:microsoft.com/office/officeart/2005/8/layout/hList1"/>
    <dgm:cxn modelId="{67141731-EE2F-4E05-9E48-91CF2E45E65F}" type="presParOf" srcId="{93F9AF25-67C2-4F6D-91E0-FCE11682058C}" destId="{B4D00DB4-F886-4A1B-AF4F-8864D117E437}" srcOrd="0" destOrd="0" presId="urn:microsoft.com/office/officeart/2005/8/layout/hList1"/>
    <dgm:cxn modelId="{8286E556-BA78-4F5E-A7EF-3182679459DB}" type="presParOf" srcId="{93F9AF25-67C2-4F6D-91E0-FCE11682058C}" destId="{9EEF996D-48B4-4C7C-8DB3-4A2636E04F23}" srcOrd="1" destOrd="0" presId="urn:microsoft.com/office/officeart/2005/8/layout/hList1"/>
    <dgm:cxn modelId="{B8BA8D28-3436-46C2-BC40-BBB7A2527579}" type="presParOf" srcId="{E0F04104-BB0C-448D-93DF-981671E0B713}" destId="{C609DCFE-3B46-41F7-8744-050C066FC492}" srcOrd="1" destOrd="0" presId="urn:microsoft.com/office/officeart/2005/8/layout/hList1"/>
    <dgm:cxn modelId="{E68454EC-A8B1-479D-A06B-882518B20DCF}" type="presParOf" srcId="{E0F04104-BB0C-448D-93DF-981671E0B713}" destId="{32733A77-88BF-4B4F-8FD6-43592B0B7F20}" srcOrd="2" destOrd="0" presId="urn:microsoft.com/office/officeart/2005/8/layout/hList1"/>
    <dgm:cxn modelId="{8ABDF775-EBAF-4D1C-A655-2587938DDB03}" type="presParOf" srcId="{32733A77-88BF-4B4F-8FD6-43592B0B7F20}" destId="{D14572D1-B2E3-4081-9141-A0BAE9FF1171}" srcOrd="0" destOrd="0" presId="urn:microsoft.com/office/officeart/2005/8/layout/hList1"/>
    <dgm:cxn modelId="{886F53AA-912C-4C83-B102-9F4FA89B0794}" type="presParOf" srcId="{32733A77-88BF-4B4F-8FD6-43592B0B7F20}" destId="{5E5EA489-1AF5-4579-8A42-F3FAF18BB4F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D00DB4-F886-4A1B-AF4F-8864D117E437}">
      <dsp:nvSpPr>
        <dsp:cNvPr id="0" name=""/>
        <dsp:cNvSpPr/>
      </dsp:nvSpPr>
      <dsp:spPr>
        <a:xfrm>
          <a:off x="51" y="3259"/>
          <a:ext cx="4913783" cy="1182578"/>
        </a:xfrm>
        <a:prstGeom prst="rect">
          <a:avLst/>
        </a:prstGeom>
        <a:solidFill>
          <a:srgbClr val="87C8F5">
            <a:alpha val="90000"/>
          </a:srgb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Goal – discover if PFAS molecules: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51" y="3259"/>
        <a:ext cx="4913783" cy="1182578"/>
      </dsp:txXfrm>
    </dsp:sp>
    <dsp:sp modelId="{9EEF996D-48B4-4C7C-8DB3-4A2636E04F23}">
      <dsp:nvSpPr>
        <dsp:cNvPr id="0" name=""/>
        <dsp:cNvSpPr/>
      </dsp:nvSpPr>
      <dsp:spPr>
        <a:xfrm>
          <a:off x="51" y="1185838"/>
          <a:ext cx="4913783" cy="316224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Using the M231 (triple negative breast carcinoma line), determine if per- and polyfluoroalkyl substances (PFAS)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Have acute toxicity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Effect cell proliferation over a 6-day period in </a:t>
          </a:r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Increase reactive oxygen species and oxidative stress after a 48h exposure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200" kern="1200" dirty="0"/>
        </a:p>
      </dsp:txBody>
      <dsp:txXfrm>
        <a:off x="51" y="1185838"/>
        <a:ext cx="4913783" cy="3162240"/>
      </dsp:txXfrm>
    </dsp:sp>
    <dsp:sp modelId="{D14572D1-B2E3-4081-9141-A0BAE9FF1171}">
      <dsp:nvSpPr>
        <dsp:cNvPr id="0" name=""/>
        <dsp:cNvSpPr/>
      </dsp:nvSpPr>
      <dsp:spPr>
        <a:xfrm>
          <a:off x="5601764" y="3259"/>
          <a:ext cx="4913783" cy="1182578"/>
        </a:xfrm>
        <a:prstGeom prst="rect">
          <a:avLst/>
        </a:prstGeom>
        <a:solidFill>
          <a:srgbClr val="1D98EB">
            <a:alpha val="50000"/>
          </a:srgbClr>
        </a:solidFill>
        <a:ln w="12700" cap="flat" cmpd="sng" algn="ctr">
          <a:solidFill>
            <a:schemeClr val="accent5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tx1"/>
              </a:solidFill>
            </a:rPr>
            <a:t>Purpose:</a:t>
          </a:r>
          <a:endParaRPr lang="en-US" sz="3200" kern="1200" dirty="0">
            <a:solidFill>
              <a:schemeClr val="tx1"/>
            </a:solidFill>
          </a:endParaRPr>
        </a:p>
      </dsp:txBody>
      <dsp:txXfrm>
        <a:off x="5601764" y="3259"/>
        <a:ext cx="4913783" cy="1182578"/>
      </dsp:txXfrm>
    </dsp:sp>
    <dsp:sp modelId="{5E5EA489-1AF5-4579-8A42-F3FAF18BB4F1}">
      <dsp:nvSpPr>
        <dsp:cNvPr id="0" name=""/>
        <dsp:cNvSpPr/>
      </dsp:nvSpPr>
      <dsp:spPr>
        <a:xfrm>
          <a:off x="5601764" y="1185838"/>
          <a:ext cx="4913783" cy="3162240"/>
        </a:xfrm>
        <a:prstGeom prst="rect">
          <a:avLst/>
        </a:prstGeom>
        <a:solidFill>
          <a:schemeClr val="accent5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To identify which PFAS have acute toxicities, allowing us to narrow the window of concentrations tested in future studies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To determine if PFAS molecules increase proliferation (i.e., promote tumor growth)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To identify PFAS molecules that cause oxidative stress, to direct future studies focused on the mechanism of action </a:t>
          </a:r>
        </a:p>
      </dsp:txBody>
      <dsp:txXfrm>
        <a:off x="5601764" y="1185838"/>
        <a:ext cx="4913783" cy="31622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697EE-47E1-D27C-67CD-7D25064BD3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A45517-E0EB-D4BB-F062-5966C78BD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D5A9C-F946-E42D-91B8-8ADBA8DA2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0CCF-181F-4000-8DEC-939CF3E8E993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8F65D-BCBA-AD9F-E538-8A8DF083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00935-B6BD-8D20-EC2D-DBBB352D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D621-3E8E-4D17-B72A-AEF7E005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2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3FD17-6B34-1992-E860-85C877694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B7DAF7-E440-2A9C-DF0E-22009633FD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CE5B2-9DA7-2D1A-93AC-0003B7BB6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0CCF-181F-4000-8DEC-939CF3E8E993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600C47-09E3-8431-D70C-4F830D94C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A0C0D-F794-0B2F-B7FE-230C40057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D621-3E8E-4D17-B72A-AEF7E005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81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799E12-466C-EF92-189E-BC5802C3CA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8D4D55-2811-9EE7-F2CE-875EA8708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FB755D-129E-F1E7-0B8C-7F499162D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0CCF-181F-4000-8DEC-939CF3E8E993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6633D-E800-E738-2893-57094C133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F7932-5567-B67B-DD3C-93BD0A23C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D621-3E8E-4D17-B72A-AEF7E005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60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DE811-CE94-B077-CC0B-B0A68C4CB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84D4A-73C9-DDF7-2248-40B4206E5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FCFC4-7FF9-5911-2357-CCC32703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0CCF-181F-4000-8DEC-939CF3E8E993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9340E-9207-FC35-F2F1-EC850A5A1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2432D6-3100-8501-4A60-801C08B11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D621-3E8E-4D17-B72A-AEF7E005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89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13C00-A87E-F8A4-6D00-844B6C6B2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3828B-95B0-BD40-2AFA-1A146849F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BD29A-4741-E27F-B6BD-801CF4046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0CCF-181F-4000-8DEC-939CF3E8E993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4BE11-540D-BA03-1CB1-41B0C472F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912969-E524-B6C1-9E4E-55B964EFE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D621-3E8E-4D17-B72A-AEF7E005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41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F7610-42F5-34CD-ADF0-71B75B94E9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E17C6-A195-F325-7FBB-270C2257F0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840780-B900-38B1-1406-E2E01F56E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E5CE8-202F-8331-682E-735EAB1EB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0CCF-181F-4000-8DEC-939CF3E8E993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44E11F-BEBD-8890-39EB-3BBD41BD1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B752E-455C-EDDF-A2DE-4E19433E3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D621-3E8E-4D17-B72A-AEF7E005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535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08EBA-6B1F-0B97-6E11-BF264084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43E2E0-587A-708F-C0EC-2C5124590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AC0175-FE21-1FA3-AD05-341FFAA3F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927F4C-47FF-BFDD-9EE8-E9548AA329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72012A-D21D-2DF9-B960-A9AA21F671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BEB381-202E-1516-CDFD-65E296619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0CCF-181F-4000-8DEC-939CF3E8E993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63AE45-1653-017B-9AF6-377898AB0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1DE6E5-4882-1CE0-0519-17604CC4F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D621-3E8E-4D17-B72A-AEF7E005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226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62B7E-D853-A78A-921C-03D8DC101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A18050-8B55-2A56-B8CC-752A20616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0CCF-181F-4000-8DEC-939CF3E8E993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C2AE4-AE7D-B513-E95B-3B3639BA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7BE3C4-D008-D652-8DE9-3FE7BF449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D621-3E8E-4D17-B72A-AEF7E005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0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92BBAA-07E9-E848-542F-99634486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0CCF-181F-4000-8DEC-939CF3E8E993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47534-150F-DD16-1546-634F88DD2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354DE-532C-77D6-1FD8-E4320CCE5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D621-3E8E-4D17-B72A-AEF7E005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61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A51A6-B097-DE34-CA08-2E161E0E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B74CE4-526E-C9E7-040A-116FAB936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3324E-1C8B-56FB-CB4A-B5ED0B3E2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B39EA5-E694-D16B-0856-B24BFB955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0CCF-181F-4000-8DEC-939CF3E8E993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63D123-2B78-AA7E-C6C1-28EC76B9D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71817-74CA-D623-CA22-AAFBC2E7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D621-3E8E-4D17-B72A-AEF7E005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00BE9-28E0-B01F-69F8-A127DCD2C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5887C3-ECBC-8AB0-3B7D-1F9367CA25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2DF17A-76F2-8D81-CC19-F29F8BB25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FDF753-33E9-0314-62E2-685CC59D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D0CCF-181F-4000-8DEC-939CF3E8E993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775D2-6891-0780-F132-F54EFF7B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E318F-DDCE-4853-71F4-3B618563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2D621-3E8E-4D17-B72A-AEF7E005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628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115854-F1D0-BDBC-849B-DE6C6B1F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8B55AE-D04B-068E-C0D8-36FF984BF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D503C-2375-28A6-B677-F2468D6980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D0CCF-181F-4000-8DEC-939CF3E8E993}" type="datetimeFigureOut">
              <a:rPr lang="en-US" smtClean="0"/>
              <a:t>11/17/22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D2C4F-7907-71AB-154E-1B58A12BB9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7F5008-539A-67BC-81E1-9FB9731F0F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2D621-3E8E-4D17-B72A-AEF7E0059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90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2CB7A0F2-1116-589F-2ADB-9316655E8C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559" y="162017"/>
            <a:ext cx="6816631" cy="32669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88A6BE0-0E84-2711-074D-365048F9D4DC}"/>
              </a:ext>
            </a:extLst>
          </p:cNvPr>
          <p:cNvSpPr/>
          <p:nvPr/>
        </p:nvSpPr>
        <p:spPr>
          <a:xfrm>
            <a:off x="151661" y="162017"/>
            <a:ext cx="4907072" cy="2554550"/>
          </a:xfrm>
          <a:prstGeom prst="rect">
            <a:avLst/>
          </a:prstGeom>
          <a:solidFill>
            <a:srgbClr val="87C8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F23894-14F5-A1DC-CC1F-3A2DA6FA4A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405" y="372862"/>
            <a:ext cx="5058732" cy="2343705"/>
          </a:xfrm>
        </p:spPr>
        <p:txBody>
          <a:bodyPr>
            <a:noAutofit/>
          </a:bodyPr>
          <a:lstStyle/>
          <a:p>
            <a:r>
              <a:rPr lang="en-US" sz="2900" dirty="0">
                <a:latin typeface="Abadi" panose="020B0604020202020204" pitchFamily="34" charset="0"/>
              </a:rPr>
              <a:t>PFAS toxicity and cancer cell proliferation</a:t>
            </a:r>
            <a:br>
              <a:rPr lang="en-US" sz="2900" dirty="0">
                <a:latin typeface="Abadi" panose="020B0604020202020204" pitchFamily="34" charset="0"/>
              </a:rPr>
            </a:br>
            <a:r>
              <a:rPr lang="en-US" sz="2900" dirty="0">
                <a:latin typeface="Abadi" panose="020B0604020202020204" pitchFamily="34" charset="0"/>
              </a:rPr>
              <a:t>William Dennis – B.S. Chemistry – Biochemistry</a:t>
            </a:r>
            <a:br>
              <a:rPr lang="en-US" sz="2900" dirty="0">
                <a:latin typeface="Abadi" panose="020B0604020202020204" pitchFamily="34" charset="0"/>
              </a:rPr>
            </a:br>
            <a:r>
              <a:rPr lang="en-US" sz="2900" dirty="0">
                <a:latin typeface="Abadi" panose="020B0604020202020204" pitchFamily="34" charset="0"/>
              </a:rPr>
              <a:t>Dr. Matthew Lockett – Chemistry Dept.</a:t>
            </a:r>
          </a:p>
        </p:txBody>
      </p:sp>
      <p:pic>
        <p:nvPicPr>
          <p:cNvPr id="8" name="Picture 7" descr="A picture containing text, floor, indoor, game&#10;&#10;Description automatically generated">
            <a:extLst>
              <a:ext uri="{FF2B5EF4-FFF2-40B4-BE49-F238E27FC236}">
                <a16:creationId xmlns:a16="http://schemas.microsoft.com/office/drawing/2014/main" id="{3C818A0B-F965-FA83-4BB1-BE605BFEC7C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10" y="2885243"/>
            <a:ext cx="4867922" cy="3810740"/>
          </a:xfrm>
          <a:prstGeom prst="rect">
            <a:avLst/>
          </a:prstGeom>
        </p:spPr>
      </p:pic>
      <p:pic>
        <p:nvPicPr>
          <p:cNvPr id="12" name="Picture 11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2A3513B2-0DA4-0525-E255-43313317124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9191005" y="3885803"/>
            <a:ext cx="3180426" cy="24399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4D0EE6-B519-EDF5-A598-EB6FC76D9027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4558" y="3515557"/>
            <a:ext cx="4216893" cy="318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22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F26E5B-5A37-7708-CCB3-967109B697D7}"/>
              </a:ext>
            </a:extLst>
          </p:cNvPr>
          <p:cNvSpPr/>
          <p:nvPr/>
        </p:nvSpPr>
        <p:spPr>
          <a:xfrm>
            <a:off x="838199" y="487680"/>
            <a:ext cx="5339081" cy="999900"/>
          </a:xfrm>
          <a:prstGeom prst="rect">
            <a:avLst/>
          </a:prstGeom>
          <a:solidFill>
            <a:srgbClr val="87C8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5224EA-C3FE-2A0A-28C7-97FEEB945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Objective/Hypothesis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7A412D6-E36B-3165-AB6F-BC3EE1028C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63131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479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F258BAD-9AD2-613B-4C46-DF75C856BE48}"/>
              </a:ext>
            </a:extLst>
          </p:cNvPr>
          <p:cNvSpPr/>
          <p:nvPr/>
        </p:nvSpPr>
        <p:spPr>
          <a:xfrm>
            <a:off x="773623" y="5739760"/>
            <a:ext cx="10422697" cy="999900"/>
          </a:xfrm>
          <a:prstGeom prst="rect">
            <a:avLst/>
          </a:prstGeom>
          <a:solidFill>
            <a:srgbClr val="87C8F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52931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1F785F-2312-C6B9-1A3F-F171D28D3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70" y="506727"/>
            <a:ext cx="3885141" cy="1526741"/>
          </a:xfrm>
        </p:spPr>
        <p:txBody>
          <a:bodyPr>
            <a:normAutofit/>
          </a:bodyPr>
          <a:lstStyle/>
          <a:p>
            <a:pPr algn="r"/>
            <a:r>
              <a:rPr lang="en-US" sz="3000" dirty="0">
                <a:solidFill>
                  <a:schemeClr val="bg1"/>
                </a:solidFill>
                <a:latin typeface="Abadi" panose="020B0604020104020204" pitchFamily="34" charset="0"/>
              </a:rPr>
              <a:t>Results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39873" y="580963"/>
            <a:ext cx="0" cy="13716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90FB6-1B52-95F8-7F45-46687D818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5336" y="506727"/>
            <a:ext cx="6609921" cy="1526741"/>
          </a:xfrm>
        </p:spPr>
        <p:txBody>
          <a:bodyPr anchor="ctr">
            <a:normAutofit/>
          </a:bodyPr>
          <a:lstStyle/>
          <a:p>
            <a:r>
              <a:rPr lang="en-US" sz="1900" dirty="0">
                <a:solidFill>
                  <a:schemeClr val="bg1"/>
                </a:solidFill>
              </a:rPr>
              <a:t>The results of a t-test (using fraction of live over total cells) show that there is no significant change in cell viability (no toxicity). </a:t>
            </a:r>
          </a:p>
          <a:p>
            <a:r>
              <a:rPr lang="en-US" sz="1900" dirty="0">
                <a:solidFill>
                  <a:schemeClr val="bg1"/>
                </a:solidFill>
              </a:rPr>
              <a:t>One of the four growth curves is shown (PFOA), which yields no significant change in cell growth over varying toxicities.</a:t>
            </a:r>
          </a:p>
        </p:txBody>
      </p:sp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505F45E9-B906-CAC3-753C-30A71F945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308" y="2502161"/>
            <a:ext cx="5559480" cy="2932625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FC6EB08-40A0-1396-163F-81F05BDE11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84015"/>
              </p:ext>
            </p:extLst>
          </p:nvPr>
        </p:nvGraphicFramePr>
        <p:xfrm>
          <a:off x="6251736" y="2425219"/>
          <a:ext cx="5546959" cy="3094679"/>
        </p:xfrm>
        <a:graphic>
          <a:graphicData uri="http://schemas.openxmlformats.org/drawingml/2006/table">
            <a:tbl>
              <a:tblPr firstRow="1" bandRow="1">
                <a:solidFill>
                  <a:schemeClr val="bg1"/>
                </a:solidFill>
              </a:tblPr>
              <a:tblGrid>
                <a:gridCol w="1207647">
                  <a:extLst>
                    <a:ext uri="{9D8B030D-6E8A-4147-A177-3AD203B41FA5}">
                      <a16:colId xmlns:a16="http://schemas.microsoft.com/office/drawing/2014/main" val="3290594972"/>
                    </a:ext>
                  </a:extLst>
                </a:gridCol>
                <a:gridCol w="1084828">
                  <a:extLst>
                    <a:ext uri="{9D8B030D-6E8A-4147-A177-3AD203B41FA5}">
                      <a16:colId xmlns:a16="http://schemas.microsoft.com/office/drawing/2014/main" val="4113259217"/>
                    </a:ext>
                  </a:extLst>
                </a:gridCol>
                <a:gridCol w="1084828">
                  <a:extLst>
                    <a:ext uri="{9D8B030D-6E8A-4147-A177-3AD203B41FA5}">
                      <a16:colId xmlns:a16="http://schemas.microsoft.com/office/drawing/2014/main" val="1059736925"/>
                    </a:ext>
                  </a:extLst>
                </a:gridCol>
                <a:gridCol w="1084828">
                  <a:extLst>
                    <a:ext uri="{9D8B030D-6E8A-4147-A177-3AD203B41FA5}">
                      <a16:colId xmlns:a16="http://schemas.microsoft.com/office/drawing/2014/main" val="699510764"/>
                    </a:ext>
                  </a:extLst>
                </a:gridCol>
                <a:gridCol w="1084828">
                  <a:extLst>
                    <a:ext uri="{9D8B030D-6E8A-4147-A177-3AD203B41FA5}">
                      <a16:colId xmlns:a16="http://schemas.microsoft.com/office/drawing/2014/main" val="4120934734"/>
                    </a:ext>
                  </a:extLst>
                </a:gridCol>
              </a:tblGrid>
              <a:tr h="4420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0" cap="none" spc="0">
                          <a:solidFill>
                            <a:schemeClr val="bg1"/>
                          </a:solidFill>
                          <a:effectLst/>
                        </a:rPr>
                        <a:t>T.test result</a:t>
                      </a:r>
                    </a:p>
                  </a:txBody>
                  <a:tcPr marL="121421" marR="17826" marT="93401" marB="93401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0" cap="none" spc="0">
                          <a:solidFill>
                            <a:schemeClr val="bg1"/>
                          </a:solidFill>
                          <a:effectLst/>
                        </a:rPr>
                        <a:t>PFOA</a:t>
                      </a:r>
                    </a:p>
                  </a:txBody>
                  <a:tcPr marL="121421" marR="17826" marT="93401" marB="9340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0" cap="none" spc="0">
                          <a:solidFill>
                            <a:schemeClr val="bg1"/>
                          </a:solidFill>
                          <a:effectLst/>
                        </a:rPr>
                        <a:t>PFOH</a:t>
                      </a:r>
                    </a:p>
                  </a:txBody>
                  <a:tcPr marL="121421" marR="17826" marT="93401" marB="9340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0" cap="none" spc="0">
                          <a:solidFill>
                            <a:schemeClr val="bg1"/>
                          </a:solidFill>
                          <a:effectLst/>
                        </a:rPr>
                        <a:t>PFOS</a:t>
                      </a:r>
                    </a:p>
                  </a:txBody>
                  <a:tcPr marL="121421" marR="17826" marT="93401" marB="9340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0" cap="none" spc="0">
                          <a:solidFill>
                            <a:schemeClr val="bg1"/>
                          </a:solidFill>
                          <a:effectLst/>
                        </a:rPr>
                        <a:t>GENX</a:t>
                      </a:r>
                    </a:p>
                  </a:txBody>
                  <a:tcPr marL="121421" marR="17826" marT="93401" marB="93401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38100" cmpd="sng">
                      <a:noFill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7625601"/>
                  </a:ext>
                </a:extLst>
              </a:tr>
              <a:tr h="4420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en-US" sz="1400" cap="none" spc="0" err="1">
                          <a:solidFill>
                            <a:schemeClr val="tx1"/>
                          </a:solidFill>
                          <a:effectLst/>
                        </a:rPr>
                        <a:t>nM</a:t>
                      </a:r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</a:p>
                  </a:txBody>
                  <a:tcPr marL="121421" marR="17826" marT="93401" marB="9340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0.083</a:t>
                      </a:r>
                    </a:p>
                  </a:txBody>
                  <a:tcPr marL="121421" marR="23350" marT="93401" marB="93401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0.470</a:t>
                      </a:r>
                    </a:p>
                  </a:txBody>
                  <a:tcPr marL="121421" marR="23350" marT="93401" marB="93401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0.420</a:t>
                      </a:r>
                    </a:p>
                  </a:txBody>
                  <a:tcPr marL="121421" marR="23350" marT="93401" marB="93401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0.177</a:t>
                      </a:r>
                    </a:p>
                  </a:txBody>
                  <a:tcPr marL="121421" marR="23350" marT="93401" marB="93401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8256626"/>
                  </a:ext>
                </a:extLst>
              </a:tr>
              <a:tr h="4420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10 nM</a:t>
                      </a:r>
                    </a:p>
                  </a:txBody>
                  <a:tcPr marL="121421" marR="17826" marT="93401" marB="93401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0.089</a:t>
                      </a:r>
                    </a:p>
                  </a:txBody>
                  <a:tcPr marL="121421" marR="23350" marT="93401" marB="93401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0.219</a:t>
                      </a:r>
                    </a:p>
                  </a:txBody>
                  <a:tcPr marL="121421" marR="23350" marT="93401" marB="93401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0.126</a:t>
                      </a:r>
                    </a:p>
                  </a:txBody>
                  <a:tcPr marL="121421" marR="23350" marT="93401" marB="93401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0.154</a:t>
                      </a:r>
                    </a:p>
                  </a:txBody>
                  <a:tcPr marL="121421" marR="23350" marT="93401" marB="93401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552176"/>
                  </a:ext>
                </a:extLst>
              </a:tr>
              <a:tr h="4420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100 nM</a:t>
                      </a:r>
                    </a:p>
                  </a:txBody>
                  <a:tcPr marL="121421" marR="17826" marT="93401" marB="9340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0.290</a:t>
                      </a:r>
                    </a:p>
                  </a:txBody>
                  <a:tcPr marL="121421" marR="23350" marT="93401" marB="93401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0.464</a:t>
                      </a:r>
                    </a:p>
                  </a:txBody>
                  <a:tcPr marL="121421" marR="23350" marT="93401" marB="93401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0.098</a:t>
                      </a:r>
                    </a:p>
                  </a:txBody>
                  <a:tcPr marL="121421" marR="23350" marT="93401" marB="93401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0.068</a:t>
                      </a:r>
                    </a:p>
                  </a:txBody>
                  <a:tcPr marL="121421" marR="23350" marT="93401" marB="93401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766015"/>
                  </a:ext>
                </a:extLst>
              </a:tr>
              <a:tr h="4420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1000 nM</a:t>
                      </a:r>
                    </a:p>
                  </a:txBody>
                  <a:tcPr marL="121421" marR="17826" marT="93401" marB="93401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0.062</a:t>
                      </a:r>
                    </a:p>
                  </a:txBody>
                  <a:tcPr marL="121421" marR="23350" marT="93401" marB="93401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0.217</a:t>
                      </a:r>
                    </a:p>
                  </a:txBody>
                  <a:tcPr marL="121421" marR="23350" marT="93401" marB="93401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0.059</a:t>
                      </a:r>
                    </a:p>
                  </a:txBody>
                  <a:tcPr marL="121421" marR="23350" marT="93401" marB="93401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0.081</a:t>
                      </a:r>
                    </a:p>
                  </a:txBody>
                  <a:tcPr marL="121421" marR="23350" marT="93401" marB="93401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062376"/>
                  </a:ext>
                </a:extLst>
              </a:tr>
              <a:tr h="4420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10000 nM</a:t>
                      </a:r>
                    </a:p>
                  </a:txBody>
                  <a:tcPr marL="121421" marR="17826" marT="93401" marB="93401" anchor="b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0.060</a:t>
                      </a:r>
                    </a:p>
                  </a:txBody>
                  <a:tcPr marL="121421" marR="23350" marT="93401" marB="93401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0.043</a:t>
                      </a:r>
                    </a:p>
                  </a:txBody>
                  <a:tcPr marL="121421" marR="23350" marT="93401" marB="93401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0.026</a:t>
                      </a:r>
                    </a:p>
                  </a:txBody>
                  <a:tcPr marL="121421" marR="23350" marT="93401" marB="93401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0.054</a:t>
                      </a:r>
                    </a:p>
                  </a:txBody>
                  <a:tcPr marL="121421" marR="23350" marT="93401" marB="93401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1595630"/>
                  </a:ext>
                </a:extLst>
              </a:tr>
              <a:tr h="44209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Lowest value</a:t>
                      </a:r>
                    </a:p>
                  </a:txBody>
                  <a:tcPr marL="121421" marR="17826" marT="93401" marB="93401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0.060</a:t>
                      </a:r>
                    </a:p>
                  </a:txBody>
                  <a:tcPr marL="121421" marR="23350" marT="93401" marB="93401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cap="none" spc="0">
                          <a:solidFill>
                            <a:schemeClr val="tx1"/>
                          </a:solidFill>
                          <a:effectLst/>
                        </a:rPr>
                        <a:t>0.043</a:t>
                      </a:r>
                    </a:p>
                  </a:txBody>
                  <a:tcPr marL="121421" marR="23350" marT="93401" marB="93401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0.026</a:t>
                      </a:r>
                    </a:p>
                  </a:txBody>
                  <a:tcPr marL="121421" marR="23350" marT="93401" marB="93401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cap="none" spc="0" dirty="0">
                          <a:solidFill>
                            <a:schemeClr val="tx1"/>
                          </a:solidFill>
                          <a:effectLst/>
                        </a:rPr>
                        <a:t>0.054</a:t>
                      </a:r>
                    </a:p>
                  </a:txBody>
                  <a:tcPr marL="121421" marR="23350" marT="93401" marB="93401" anchor="b"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L>
                    <a:lnR w="12700" cmpd="sng">
                      <a:noFill/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78292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033B5363-4144-8876-063A-C857C72F37B7}"/>
              </a:ext>
            </a:extLst>
          </p:cNvPr>
          <p:cNvSpPr txBox="1"/>
          <p:nvPr/>
        </p:nvSpPr>
        <p:spPr>
          <a:xfrm>
            <a:off x="847388" y="5739760"/>
            <a:ext cx="1021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results of the toxicity screen ensure that there will be no interference of toxicity in future assays. The growth curves are complete; however, they need to still be reviewed. Soon, we will see whether the growth curves yield changes in doubling time due to changes in PFAS concentration.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48C124-851A-CB8E-A5E0-AC8D41CB4D3C}"/>
              </a:ext>
            </a:extLst>
          </p:cNvPr>
          <p:cNvSpPr txBox="1"/>
          <p:nvPr/>
        </p:nvSpPr>
        <p:spPr>
          <a:xfrm>
            <a:off x="1483360" y="5423377"/>
            <a:ext cx="28297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Number of hours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CAE132-95DD-4B2E-D61B-165590EA9BB9}"/>
              </a:ext>
            </a:extLst>
          </p:cNvPr>
          <p:cNvSpPr txBox="1"/>
          <p:nvPr/>
        </p:nvSpPr>
        <p:spPr>
          <a:xfrm rot="16200000">
            <a:off x="-910996" y="3752603"/>
            <a:ext cx="23492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PFOA concentration (</a:t>
            </a:r>
            <a:r>
              <a:rPr lang="en-US" sz="1600" b="1" dirty="0" err="1"/>
              <a:t>nM</a:t>
            </a:r>
            <a:r>
              <a:rPr lang="en-US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5804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214</TotalTime>
  <Words>293</Words>
  <Application>Microsoft Macintosh PowerPoint</Application>
  <PresentationFormat>Widescreen</PresentationFormat>
  <Paragraphs>52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Abadi</vt:lpstr>
      <vt:lpstr>Arial</vt:lpstr>
      <vt:lpstr>Calibri</vt:lpstr>
      <vt:lpstr>Calibri Light</vt:lpstr>
      <vt:lpstr>Office Theme</vt:lpstr>
      <vt:lpstr>PFAS toxicity and cancer cell proliferation William Dennis – B.S. Chemistry – Biochemistry Dr. Matthew Lockett – Chemistry Dept.</vt:lpstr>
      <vt:lpstr>Objective/Hypothesis </vt:lpstr>
      <vt:lpstr>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PFAS toxicity and cancer cell proliferation William Dennis – B.S. Chemistry – Biochemistry Dr. Gidi Shemer – Biology Dept.</dc:title>
  <dc:creator>William Dennis</dc:creator>
  <cp:lastModifiedBy>Shemer, Gidi</cp:lastModifiedBy>
  <cp:revision>9</cp:revision>
  <dcterms:created xsi:type="dcterms:W3CDTF">2022-08-11T19:40:29Z</dcterms:created>
  <dcterms:modified xsi:type="dcterms:W3CDTF">2022-11-18T01:18:18Z</dcterms:modified>
</cp:coreProperties>
</file>