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  <a:srgbClr val="62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7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8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1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7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3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099C-B645-4E23-9D21-8994B80364EF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82F0-F44A-483E-ADEB-AC6C17072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3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1D6421-15A9-4B0E-2022-AE26E53C0BBA}"/>
              </a:ext>
            </a:extLst>
          </p:cNvPr>
          <p:cNvSpPr txBox="1"/>
          <p:nvPr/>
        </p:nvSpPr>
        <p:spPr>
          <a:xfrm>
            <a:off x="65117" y="74814"/>
            <a:ext cx="12061766" cy="584775"/>
          </a:xfrm>
          <a:prstGeom prst="rect">
            <a:avLst/>
          </a:prstGeom>
          <a:solidFill>
            <a:srgbClr val="62C6F2"/>
          </a:solidFill>
          <a:ln w="38100">
            <a:solidFill>
              <a:srgbClr val="4B9CD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Immunocompetent mice with full hpv16 genome integration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picture containing person, wall, indoor, posing&#10;&#10;Description automatically generated">
            <a:extLst>
              <a:ext uri="{FF2B5EF4-FFF2-40B4-BE49-F238E27FC236}">
                <a16:creationId xmlns:a16="http://schemas.microsoft.com/office/drawing/2014/main" id="{02F5AB9A-D204-AB59-B35D-9DDFF0BA5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7" y="1244533"/>
            <a:ext cx="3768020" cy="38953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EF73126-D3BA-6B33-DB31-651D5A8EF3F1}"/>
              </a:ext>
            </a:extLst>
          </p:cNvPr>
          <p:cNvSpPr txBox="1"/>
          <p:nvPr/>
        </p:nvSpPr>
        <p:spPr>
          <a:xfrm>
            <a:off x="65117" y="5151752"/>
            <a:ext cx="374262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Karl-Julius Müller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Biology B.S., Rising Senior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Yarbrough/Isaeva Lab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Dpt. Of Otolaryngology/ Head and Neck Surgery</a:t>
            </a:r>
          </a:p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Lineberger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Comprehensive Cancer Center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PI: Dr. Wendell Yarbrough, Dr. Natalia Isaeva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Mentors: Aditi Kothari, Dr.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Rehmani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AD5BABF-3D1D-5115-2281-2B1B2BFAB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295" y="1244533"/>
            <a:ext cx="8211587" cy="54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9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D6421-15A9-4B0E-2022-AE26E53C0BBA}"/>
              </a:ext>
            </a:extLst>
          </p:cNvPr>
          <p:cNvSpPr txBox="1"/>
          <p:nvPr/>
        </p:nvSpPr>
        <p:spPr>
          <a:xfrm>
            <a:off x="640080" y="325369"/>
            <a:ext cx="4368602" cy="1956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DOES THE GENETIC DISTRIBUTION OF HPV16 TRANSGENIC MICE FOLLOW A CLASSIC MENDELIAN RATIO?</a:t>
            </a:r>
          </a:p>
        </p:txBody>
      </p:sp>
      <p:sp>
        <p:nvSpPr>
          <p:cNvPr id="4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1106F-3EC4-407C-D409-9EDBC54AEECE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Mendelian monohybrid cross ratio between heterozygotes is typically 1:2:1 for a filial generation.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if HPV16 monohybrids produce offspring with modified ratios, we are potentially witnessing a correlated lethality. Thus, we could further study the factors involved in lethality.</a:t>
            </a:r>
          </a:p>
        </p:txBody>
      </p:sp>
      <p:pic>
        <p:nvPicPr>
          <p:cNvPr id="17" name="Picture 16" descr="A black rat in a cage&#10;&#10;Description automatically generated with medium confidence">
            <a:extLst>
              <a:ext uri="{FF2B5EF4-FFF2-40B4-BE49-F238E27FC236}">
                <a16:creationId xmlns:a16="http://schemas.microsoft.com/office/drawing/2014/main" id="{C574E56D-10B4-D04B-79B6-B69E6BB264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7" r="2" b="2709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3727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4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066F6-86A1-E644-A9D3-7A7084EECDE1}"/>
              </a:ext>
            </a:extLst>
          </p:cNvPr>
          <p:cNvSpPr txBox="1"/>
          <p:nvPr/>
        </p:nvSpPr>
        <p:spPr>
          <a:xfrm>
            <a:off x="124137" y="4689393"/>
            <a:ext cx="11940677" cy="947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F1 sample size is too small to be significant. However, we will continue breeding F1 mice. HPV research would benefit significantly from a reliable transgenic model that could be further used for numerous studies. </a:t>
            </a:r>
          </a:p>
        </p:txBody>
      </p:sp>
      <p:graphicFrame>
        <p:nvGraphicFramePr>
          <p:cNvPr id="17" name="Table 54">
            <a:extLst>
              <a:ext uri="{FF2B5EF4-FFF2-40B4-BE49-F238E27FC236}">
                <a16:creationId xmlns:a16="http://schemas.microsoft.com/office/drawing/2014/main" id="{4BE4962F-2AF1-C69E-28CB-153ECCBDE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43217"/>
              </p:ext>
            </p:extLst>
          </p:nvPr>
        </p:nvGraphicFramePr>
        <p:xfrm>
          <a:off x="835180" y="465420"/>
          <a:ext cx="10515549" cy="3156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014">
                  <a:extLst>
                    <a:ext uri="{9D8B030D-6E8A-4147-A177-3AD203B41FA5}">
                      <a16:colId xmlns:a16="http://schemas.microsoft.com/office/drawing/2014/main" val="3045290753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2931607761"/>
                    </a:ext>
                  </a:extLst>
                </a:gridCol>
                <a:gridCol w="1881172">
                  <a:extLst>
                    <a:ext uri="{9D8B030D-6E8A-4147-A177-3AD203B41FA5}">
                      <a16:colId xmlns:a16="http://schemas.microsoft.com/office/drawing/2014/main" val="756024789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210505475"/>
                    </a:ext>
                  </a:extLst>
                </a:gridCol>
                <a:gridCol w="1945167">
                  <a:extLst>
                    <a:ext uri="{9D8B030D-6E8A-4147-A177-3AD203B41FA5}">
                      <a16:colId xmlns:a16="http://schemas.microsoft.com/office/drawing/2014/main" val="4006472841"/>
                    </a:ext>
                  </a:extLst>
                </a:gridCol>
              </a:tblGrid>
              <a:tr h="1457264"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Genotype Distribution</a:t>
                      </a:r>
                    </a:p>
                  </a:txBody>
                  <a:tcPr marL="171736" marR="171736" marT="85867" marB="85867">
                    <a:solidFill>
                      <a:srgbClr val="62C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HPV16 Single Integration</a:t>
                      </a:r>
                    </a:p>
                  </a:txBody>
                  <a:tcPr marL="171736" marR="171736" marT="85867" marB="85867">
                    <a:solidFill>
                      <a:srgbClr val="62C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</a:p>
                    <a:p>
                      <a:pPr algn="ctr"/>
                      <a:r>
                        <a:rPr lang="en-US" sz="2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(Single)</a:t>
                      </a:r>
                    </a:p>
                  </a:txBody>
                  <a:tcPr marL="171736" marR="171736" marT="85867" marB="85867">
                    <a:solidFill>
                      <a:srgbClr val="62C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HPV16 Tandem</a:t>
                      </a:r>
                    </a:p>
                    <a:p>
                      <a:pPr algn="ctr"/>
                      <a:r>
                        <a:rPr lang="en-US" sz="2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Integration</a:t>
                      </a:r>
                    </a:p>
                  </a:txBody>
                  <a:tcPr marL="171736" marR="171736" marT="85867" marB="85867">
                    <a:solidFill>
                      <a:srgbClr val="62C6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(Tandem)</a:t>
                      </a:r>
                    </a:p>
                  </a:txBody>
                  <a:tcPr marL="171736" marR="171736" marT="85867" marB="85867">
                    <a:solidFill>
                      <a:srgbClr val="62C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774320"/>
                  </a:ext>
                </a:extLst>
              </a:tr>
              <a:tr h="566541"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7:6:4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4:8:4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5:5:0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3:6:3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28488"/>
                  </a:ext>
                </a:extLst>
              </a:tr>
              <a:tr h="566541"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5:3:4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4:4:0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80232"/>
                  </a:ext>
                </a:extLst>
              </a:tr>
              <a:tr h="566541"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2:3:0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1:1:0</a:t>
                      </a: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736" marR="171736" marT="85867" marB="85867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6019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069907F-D26B-5511-C57A-940964A4772A}"/>
              </a:ext>
            </a:extLst>
          </p:cNvPr>
          <p:cNvSpPr txBox="1"/>
          <p:nvPr/>
        </p:nvSpPr>
        <p:spPr>
          <a:xfrm>
            <a:off x="127186" y="5474073"/>
            <a:ext cx="11937628" cy="947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Persisting modified ratios introduce grounds to study HPV16-associated lethality. This emphasizes the risks of the world’s most sexually transmitted disease. Hopefully, it encourages the general audience to get vaccinated.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27E40F-17B2-2A44-B89D-352366B51989}"/>
              </a:ext>
            </a:extLst>
          </p:cNvPr>
          <p:cNvSpPr txBox="1"/>
          <p:nvPr/>
        </p:nvSpPr>
        <p:spPr>
          <a:xfrm>
            <a:off x="62071" y="3827619"/>
            <a:ext cx="12061766" cy="861774"/>
          </a:xfrm>
          <a:prstGeom prst="rect">
            <a:avLst/>
          </a:prstGeom>
          <a:solidFill>
            <a:srgbClr val="62C6F2"/>
          </a:solidFill>
          <a:ln w="38100">
            <a:solidFill>
              <a:srgbClr val="4B9CD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first filial generation shows modified ratios: an absence of tandem integrated KI homozygous mice, and lack of single integrated KI homozygous males.  </a:t>
            </a:r>
          </a:p>
        </p:txBody>
      </p:sp>
    </p:spTree>
    <p:extLst>
      <p:ext uri="{BB962C8B-B14F-4D97-AF65-F5344CB8AC3E}">
        <p14:creationId xmlns:p14="http://schemas.microsoft.com/office/powerpoint/2010/main" val="365946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c blu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FACE3"/>
      </a:accent1>
      <a:accent2>
        <a:srgbClr val="5FACE3"/>
      </a:accent2>
      <a:accent3>
        <a:srgbClr val="5FACE3"/>
      </a:accent3>
      <a:accent4>
        <a:srgbClr val="5FACE3"/>
      </a:accent4>
      <a:accent5>
        <a:srgbClr val="5FACE3"/>
      </a:accent5>
      <a:accent6>
        <a:srgbClr val="5FACE3"/>
      </a:accent6>
      <a:hlink>
        <a:srgbClr val="5FACE3"/>
      </a:hlink>
      <a:folHlink>
        <a:srgbClr val="5FACE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1378</TotalTime>
  <Words>238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Karl-Julius Müller</dc:creator>
  <cp:lastModifiedBy>Shemer, Gidi</cp:lastModifiedBy>
  <cp:revision>3</cp:revision>
  <dcterms:created xsi:type="dcterms:W3CDTF">2022-07-22T14:05:32Z</dcterms:created>
  <dcterms:modified xsi:type="dcterms:W3CDTF">2022-11-18T01:15:15Z</dcterms:modified>
</cp:coreProperties>
</file>