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2054"/>
    <a:srgbClr val="FAC8ED"/>
    <a:srgbClr val="EB2ABB"/>
    <a:srgbClr val="F090D8"/>
    <a:srgbClr val="3A2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5C9CB-510F-4EAE-B5AC-9B745BF99992}" v="3359" dt="2022-08-10T11:55:19.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7" d="100"/>
          <a:sy n="117" d="100"/>
        </p:scale>
        <p:origin x="20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8ED"/>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4B7D28-342C-0565-5C41-376413B3711F}"/>
              </a:ext>
            </a:extLst>
          </p:cNvPr>
          <p:cNvSpPr txBox="1"/>
          <p:nvPr/>
        </p:nvSpPr>
        <p:spPr>
          <a:xfrm>
            <a:off x="74022" y="4950823"/>
            <a:ext cx="12047218" cy="1833153"/>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p:cNvSpPr>
            <a:spLocks noGrp="1"/>
          </p:cNvSpPr>
          <p:nvPr>
            <p:ph type="ctrTitle"/>
          </p:nvPr>
        </p:nvSpPr>
        <p:spPr>
          <a:xfrm>
            <a:off x="0" y="1134"/>
            <a:ext cx="12192000" cy="722087"/>
          </a:xfrm>
        </p:spPr>
        <p:txBody>
          <a:bodyPr>
            <a:normAutofit fontScale="90000"/>
          </a:bodyPr>
          <a:lstStyle/>
          <a:p>
            <a:r>
              <a:rPr lang="en-US" sz="4400" dirty="0">
                <a:solidFill>
                  <a:srgbClr val="662054"/>
                </a:solidFill>
                <a:latin typeface="Lucida Fax"/>
                <a:ea typeface="Dotum"/>
                <a:cs typeface="Calibri Light"/>
              </a:rPr>
              <a:t>Alcohol Misuse: Motives and Consequences</a:t>
            </a:r>
            <a:endParaRPr lang="en-US" sz="4400" dirty="0">
              <a:solidFill>
                <a:srgbClr val="662054"/>
              </a:solidFill>
              <a:latin typeface="Lucida Fax"/>
              <a:ea typeface="Dotum"/>
              <a:cs typeface="Biome"/>
            </a:endParaRPr>
          </a:p>
        </p:txBody>
      </p:sp>
      <p:sp>
        <p:nvSpPr>
          <p:cNvPr id="3" name="Subtitle 2"/>
          <p:cNvSpPr>
            <a:spLocks noGrp="1"/>
          </p:cNvSpPr>
          <p:nvPr>
            <p:ph type="subTitle" idx="1"/>
          </p:nvPr>
        </p:nvSpPr>
        <p:spPr>
          <a:xfrm>
            <a:off x="424543" y="668338"/>
            <a:ext cx="11342913" cy="333150"/>
          </a:xfrm>
        </p:spPr>
        <p:txBody>
          <a:bodyPr vert="horz" lIns="91440" tIns="45720" rIns="91440" bIns="45720" rtlCol="0" anchor="t">
            <a:noAutofit/>
          </a:bodyPr>
          <a:lstStyle/>
          <a:p>
            <a:r>
              <a:rPr lang="en-US" sz="1800" dirty="0">
                <a:solidFill>
                  <a:srgbClr val="662054"/>
                </a:solidFill>
                <a:latin typeface="Lucida Fax"/>
              </a:rPr>
              <a:t>Danielle Owens, Gracie Elliot, Charlotte Boettiger | UNC Chapel Hill Neuroscience | SMART</a:t>
            </a:r>
            <a:endParaRPr lang="en-US" sz="1800" dirty="0">
              <a:solidFill>
                <a:srgbClr val="662054"/>
              </a:solidFill>
              <a:cs typeface="Calibri"/>
            </a:endParaRPr>
          </a:p>
        </p:txBody>
      </p:sp>
      <p:sp>
        <p:nvSpPr>
          <p:cNvPr id="6" name="TextBox 5">
            <a:extLst>
              <a:ext uri="{FF2B5EF4-FFF2-40B4-BE49-F238E27FC236}">
                <a16:creationId xmlns:a16="http://schemas.microsoft.com/office/drawing/2014/main" id="{F4E6F4EF-DA03-E80D-7666-43576034B2C9}"/>
              </a:ext>
            </a:extLst>
          </p:cNvPr>
          <p:cNvSpPr txBox="1"/>
          <p:nvPr/>
        </p:nvSpPr>
        <p:spPr>
          <a:xfrm>
            <a:off x="40274" y="1189806"/>
            <a:ext cx="7419702" cy="3693319"/>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662054"/>
                </a:solidFill>
                <a:latin typeface="Lucida Fax"/>
                <a:cs typeface="Calibri"/>
              </a:rPr>
              <a:t>Alcohol Misuse</a:t>
            </a:r>
          </a:p>
          <a:p>
            <a:pPr algn="ctr"/>
            <a:endParaRPr lang="en-US" b="1" dirty="0">
              <a:solidFill>
                <a:schemeClr val="bg2">
                  <a:lumMod val="50000"/>
                </a:schemeClr>
              </a:solidFill>
              <a:latin typeface="Lucida Fax"/>
              <a:cs typeface="Calibri"/>
            </a:endParaRPr>
          </a:p>
          <a:p>
            <a:r>
              <a:rPr lang="en-US" b="1" u="sng" dirty="0">
                <a:solidFill>
                  <a:schemeClr val="accent3">
                    <a:lumMod val="50000"/>
                  </a:schemeClr>
                </a:solidFill>
                <a:latin typeface="Lucida Fax"/>
                <a:cs typeface="Calibri"/>
              </a:rPr>
              <a:t>Binge Drinking</a:t>
            </a:r>
          </a:p>
          <a:p>
            <a:pPr marL="285750" indent="-285750">
              <a:buFont typeface="Arial"/>
              <a:buChar char="•"/>
            </a:pPr>
            <a:r>
              <a:rPr lang="en-US" b="1" dirty="0">
                <a:solidFill>
                  <a:schemeClr val="accent3">
                    <a:lumMod val="50000"/>
                  </a:schemeClr>
                </a:solidFill>
                <a:latin typeface="Lucida Fax"/>
                <a:cs typeface="Calibri"/>
              </a:rPr>
              <a:t>Pattern of alcohol consumption that is defined as 4 drinks in two hours for a female or 5 drinks in two hours for a male.</a:t>
            </a:r>
          </a:p>
          <a:p>
            <a:pPr marL="285750" indent="-285750">
              <a:buFont typeface="Arial"/>
              <a:buChar char="•"/>
            </a:pPr>
            <a:endParaRPr lang="en-US" b="1" dirty="0">
              <a:solidFill>
                <a:schemeClr val="accent3">
                  <a:lumMod val="50000"/>
                </a:schemeClr>
              </a:solidFill>
              <a:latin typeface="Lucida Fax"/>
              <a:cs typeface="Calibri"/>
            </a:endParaRPr>
          </a:p>
          <a:p>
            <a:r>
              <a:rPr lang="en-US" b="1" u="sng" dirty="0">
                <a:solidFill>
                  <a:schemeClr val="accent3">
                    <a:lumMod val="50000"/>
                  </a:schemeClr>
                </a:solidFill>
                <a:latin typeface="Lucida Fax"/>
                <a:cs typeface="Calibri"/>
              </a:rPr>
              <a:t>Alcohol Related Blackout</a:t>
            </a:r>
          </a:p>
          <a:p>
            <a:pPr marL="285750" indent="-285750">
              <a:buFont typeface="Arial"/>
              <a:buChar char="•"/>
            </a:pPr>
            <a:r>
              <a:rPr lang="en-US" b="1" dirty="0">
                <a:solidFill>
                  <a:schemeClr val="accent3">
                    <a:lumMod val="50000"/>
                  </a:schemeClr>
                </a:solidFill>
                <a:latin typeface="Lucida Fax"/>
                <a:cs typeface="Calibri"/>
              </a:rPr>
              <a:t>Memory loss caused by high volume of alcohol consumption in a short period of time.</a:t>
            </a:r>
          </a:p>
          <a:p>
            <a:pPr marL="742950" lvl="1" indent="-285750">
              <a:buFont typeface="Arial"/>
              <a:buChar char="•"/>
            </a:pPr>
            <a:r>
              <a:rPr lang="en-US" b="1" dirty="0">
                <a:solidFill>
                  <a:schemeClr val="accent3">
                    <a:lumMod val="50000"/>
                  </a:schemeClr>
                </a:solidFill>
                <a:latin typeface="Lucida Fax"/>
                <a:cs typeface="Calibri"/>
              </a:rPr>
              <a:t>Fragmentary: partial blackout, some memories may be able to be recalled</a:t>
            </a:r>
          </a:p>
          <a:p>
            <a:pPr marL="742950" lvl="1" indent="-285750">
              <a:buFont typeface="Arial"/>
              <a:buChar char="•"/>
            </a:pPr>
            <a:r>
              <a:rPr lang="en-US" b="1" dirty="0">
                <a:solidFill>
                  <a:schemeClr val="accent3">
                    <a:lumMod val="50000"/>
                  </a:schemeClr>
                </a:solidFill>
                <a:latin typeface="Lucida Fax"/>
                <a:cs typeface="Calibri"/>
              </a:rPr>
              <a:t>En Bloc: total blackout, absolutely no memory</a:t>
            </a:r>
          </a:p>
        </p:txBody>
      </p:sp>
      <p:sp>
        <p:nvSpPr>
          <p:cNvPr id="7" name="TextBox 6">
            <a:extLst>
              <a:ext uri="{FF2B5EF4-FFF2-40B4-BE49-F238E27FC236}">
                <a16:creationId xmlns:a16="http://schemas.microsoft.com/office/drawing/2014/main" id="{4E06FAB8-8CB3-BCD6-10B8-5ED5A94789A5}"/>
              </a:ext>
            </a:extLst>
          </p:cNvPr>
          <p:cNvSpPr txBox="1"/>
          <p:nvPr/>
        </p:nvSpPr>
        <p:spPr>
          <a:xfrm>
            <a:off x="7534003" y="1189806"/>
            <a:ext cx="4611188" cy="2308324"/>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662054"/>
                </a:solidFill>
                <a:latin typeface="Lucida Fax"/>
              </a:rPr>
              <a:t>Drinking Motives</a:t>
            </a:r>
            <a:endParaRPr lang="en-US">
              <a:solidFill>
                <a:srgbClr val="662054"/>
              </a:solidFill>
              <a:latin typeface="Calibri" panose="020F0502020204030204"/>
              <a:cs typeface="Calibri" panose="020F0502020204030204"/>
            </a:endParaRPr>
          </a:p>
          <a:p>
            <a:endParaRPr lang="en-US" b="1" dirty="0">
              <a:solidFill>
                <a:schemeClr val="bg2">
                  <a:lumMod val="50000"/>
                </a:schemeClr>
              </a:solidFill>
              <a:latin typeface="Lucida Fax"/>
              <a:cs typeface="Calibri" panose="020F0502020204030204"/>
            </a:endParaRPr>
          </a:p>
          <a:p>
            <a:pPr marL="285750" indent="-285750">
              <a:buFont typeface="Arial"/>
              <a:buChar char="•"/>
            </a:pPr>
            <a:r>
              <a:rPr lang="en-US" b="1" dirty="0">
                <a:solidFill>
                  <a:schemeClr val="accent3">
                    <a:lumMod val="50000"/>
                  </a:schemeClr>
                </a:solidFill>
                <a:latin typeface="Lucida Fax"/>
              </a:rPr>
              <a:t>Created by M. Cooper in 1994</a:t>
            </a:r>
          </a:p>
          <a:p>
            <a:pPr marL="285750" indent="-285750">
              <a:buFont typeface="Arial"/>
              <a:buChar char="•"/>
            </a:pPr>
            <a:endParaRPr lang="en-US" b="1" dirty="0">
              <a:solidFill>
                <a:schemeClr val="accent3">
                  <a:lumMod val="50000"/>
                </a:schemeClr>
              </a:solidFill>
              <a:latin typeface="Lucida Fax"/>
            </a:endParaRPr>
          </a:p>
          <a:p>
            <a:pPr marL="285750" indent="-285750">
              <a:buFont typeface="Arial"/>
              <a:buChar char="•"/>
            </a:pPr>
            <a:r>
              <a:rPr lang="en-US" b="1" dirty="0">
                <a:solidFill>
                  <a:schemeClr val="accent3">
                    <a:lumMod val="50000"/>
                  </a:schemeClr>
                </a:solidFill>
                <a:latin typeface="Lucida Fax"/>
              </a:rPr>
              <a:t>Questionnaire establishes four motives that can be further characterized as positive or negative.</a:t>
            </a:r>
          </a:p>
        </p:txBody>
      </p:sp>
      <p:cxnSp>
        <p:nvCxnSpPr>
          <p:cNvPr id="8" name="Straight Arrow Connector 7">
            <a:extLst>
              <a:ext uri="{FF2B5EF4-FFF2-40B4-BE49-F238E27FC236}">
                <a16:creationId xmlns:a16="http://schemas.microsoft.com/office/drawing/2014/main" id="{9F68ADDD-17AF-A543-4B80-FB2FC4E27B48}"/>
              </a:ext>
            </a:extLst>
          </p:cNvPr>
          <p:cNvCxnSpPr/>
          <p:nvPr/>
        </p:nvCxnSpPr>
        <p:spPr>
          <a:xfrm flipV="1">
            <a:off x="1361" y="1030060"/>
            <a:ext cx="12192000" cy="32656"/>
          </a:xfrm>
          <a:prstGeom prst="straightConnector1">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33F303FD-A9C1-76E5-E707-43E063204D8B}"/>
              </a:ext>
            </a:extLst>
          </p:cNvPr>
          <p:cNvSpPr txBox="1"/>
          <p:nvPr/>
        </p:nvSpPr>
        <p:spPr>
          <a:xfrm>
            <a:off x="7683137" y="3495399"/>
            <a:ext cx="2157548" cy="923330"/>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solidFill>
                  <a:schemeClr val="accent3">
                    <a:lumMod val="50000"/>
                  </a:schemeClr>
                </a:solidFill>
                <a:latin typeface="Lucida Fax"/>
                <a:cs typeface="Calibri"/>
              </a:rPr>
              <a:t>Positive</a:t>
            </a:r>
          </a:p>
          <a:p>
            <a:pPr marL="285750" indent="-285750">
              <a:buFont typeface="Arial"/>
              <a:buChar char="•"/>
            </a:pPr>
            <a:r>
              <a:rPr lang="en-US" b="1" dirty="0">
                <a:solidFill>
                  <a:schemeClr val="accent3">
                    <a:lumMod val="50000"/>
                  </a:schemeClr>
                </a:solidFill>
                <a:latin typeface="Lucida Fax"/>
                <a:cs typeface="Calibri"/>
              </a:rPr>
              <a:t>Social</a:t>
            </a:r>
          </a:p>
          <a:p>
            <a:pPr marL="285750" indent="-285750">
              <a:buFont typeface="Arial"/>
              <a:buChar char="•"/>
            </a:pPr>
            <a:r>
              <a:rPr lang="en-US" b="1" dirty="0">
                <a:solidFill>
                  <a:schemeClr val="accent3">
                    <a:lumMod val="50000"/>
                  </a:schemeClr>
                </a:solidFill>
                <a:latin typeface="Lucida Fax"/>
                <a:cs typeface="Calibri"/>
              </a:rPr>
              <a:t>Enhancement</a:t>
            </a:r>
          </a:p>
        </p:txBody>
      </p:sp>
      <p:sp>
        <p:nvSpPr>
          <p:cNvPr id="10" name="TextBox 9">
            <a:extLst>
              <a:ext uri="{FF2B5EF4-FFF2-40B4-BE49-F238E27FC236}">
                <a16:creationId xmlns:a16="http://schemas.microsoft.com/office/drawing/2014/main" id="{E38D12C6-7387-0EAF-0884-6AC47066382C}"/>
              </a:ext>
            </a:extLst>
          </p:cNvPr>
          <p:cNvSpPr txBox="1"/>
          <p:nvPr/>
        </p:nvSpPr>
        <p:spPr>
          <a:xfrm>
            <a:off x="9838507" y="3495399"/>
            <a:ext cx="2152105" cy="923330"/>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solidFill>
                  <a:schemeClr val="accent3">
                    <a:lumMod val="50000"/>
                  </a:schemeClr>
                </a:solidFill>
                <a:latin typeface="Lucida Fax"/>
                <a:cs typeface="Calibri"/>
              </a:rPr>
              <a:t>Negative</a:t>
            </a:r>
            <a:endParaRPr lang="en-US" u="sng">
              <a:solidFill>
                <a:schemeClr val="accent3">
                  <a:lumMod val="50000"/>
                </a:schemeClr>
              </a:solidFill>
              <a:cs typeface="Calibri" panose="020F0502020204030204"/>
            </a:endParaRPr>
          </a:p>
          <a:p>
            <a:pPr marL="285750" indent="-285750">
              <a:buFont typeface="Arial"/>
              <a:buChar char="•"/>
            </a:pPr>
            <a:r>
              <a:rPr lang="en-US" b="1" dirty="0">
                <a:solidFill>
                  <a:schemeClr val="accent3">
                    <a:lumMod val="50000"/>
                  </a:schemeClr>
                </a:solidFill>
                <a:latin typeface="Lucida Fax"/>
                <a:cs typeface="Calibri"/>
              </a:rPr>
              <a:t>Coping</a:t>
            </a:r>
          </a:p>
          <a:p>
            <a:pPr marL="285750" indent="-285750">
              <a:buFont typeface="Arial"/>
              <a:buChar char="•"/>
            </a:pPr>
            <a:r>
              <a:rPr lang="en-US" b="1" dirty="0">
                <a:solidFill>
                  <a:schemeClr val="accent3">
                    <a:lumMod val="50000"/>
                  </a:schemeClr>
                </a:solidFill>
                <a:latin typeface="Lucida Fax"/>
                <a:cs typeface="Calibri"/>
              </a:rPr>
              <a:t>Conformity</a:t>
            </a:r>
          </a:p>
        </p:txBody>
      </p:sp>
      <p:pic>
        <p:nvPicPr>
          <p:cNvPr id="12" name="Picture 12">
            <a:extLst>
              <a:ext uri="{FF2B5EF4-FFF2-40B4-BE49-F238E27FC236}">
                <a16:creationId xmlns:a16="http://schemas.microsoft.com/office/drawing/2014/main" id="{C6196024-3946-AB62-B641-034A3A27D49C}"/>
              </a:ext>
            </a:extLst>
          </p:cNvPr>
          <p:cNvPicPr>
            <a:picLocks noChangeAspect="1"/>
          </p:cNvPicPr>
          <p:nvPr/>
        </p:nvPicPr>
        <p:blipFill>
          <a:blip r:embed="rId2"/>
          <a:stretch>
            <a:fillRect/>
          </a:stretch>
        </p:blipFill>
        <p:spPr>
          <a:xfrm>
            <a:off x="4742090" y="5223782"/>
            <a:ext cx="1270908" cy="1069522"/>
          </a:xfrm>
          <a:prstGeom prst="rect">
            <a:avLst/>
          </a:prstGeom>
        </p:spPr>
      </p:pic>
      <p:pic>
        <p:nvPicPr>
          <p:cNvPr id="13" name="Picture 13" descr="A picture containing light&#10;&#10;Description automatically generated">
            <a:extLst>
              <a:ext uri="{FF2B5EF4-FFF2-40B4-BE49-F238E27FC236}">
                <a16:creationId xmlns:a16="http://schemas.microsoft.com/office/drawing/2014/main" id="{637CBC6E-A75B-105F-8A14-501F37928E4B}"/>
              </a:ext>
            </a:extLst>
          </p:cNvPr>
          <p:cNvPicPr>
            <a:picLocks noChangeAspect="1"/>
          </p:cNvPicPr>
          <p:nvPr/>
        </p:nvPicPr>
        <p:blipFill>
          <a:blip r:embed="rId3"/>
          <a:stretch>
            <a:fillRect/>
          </a:stretch>
        </p:blipFill>
        <p:spPr>
          <a:xfrm>
            <a:off x="10580914" y="5285016"/>
            <a:ext cx="1300844" cy="1077688"/>
          </a:xfrm>
          <a:prstGeom prst="rect">
            <a:avLst/>
          </a:prstGeom>
        </p:spPr>
      </p:pic>
      <p:sp>
        <p:nvSpPr>
          <p:cNvPr id="14" name="TextBox 13">
            <a:extLst>
              <a:ext uri="{FF2B5EF4-FFF2-40B4-BE49-F238E27FC236}">
                <a16:creationId xmlns:a16="http://schemas.microsoft.com/office/drawing/2014/main" id="{92F639E0-21CE-443A-B818-3293689CFB31}"/>
              </a:ext>
            </a:extLst>
          </p:cNvPr>
          <p:cNvSpPr txBox="1"/>
          <p:nvPr/>
        </p:nvSpPr>
        <p:spPr>
          <a:xfrm>
            <a:off x="1981199" y="5127172"/>
            <a:ext cx="33963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3">
                    <a:lumMod val="50000"/>
                  </a:schemeClr>
                </a:solidFill>
                <a:latin typeface="Lucida Fax"/>
              </a:rPr>
              <a:t>Binge drinking leads to diminished cognitive function due to a disturbance in the activity of the prefrontal cortex. ​</a:t>
            </a:r>
          </a:p>
        </p:txBody>
      </p:sp>
      <p:sp>
        <p:nvSpPr>
          <p:cNvPr id="15" name="TextBox 14">
            <a:extLst>
              <a:ext uri="{FF2B5EF4-FFF2-40B4-BE49-F238E27FC236}">
                <a16:creationId xmlns:a16="http://schemas.microsoft.com/office/drawing/2014/main" id="{542D62D3-1EDC-C246-3F12-1B9AB6BFA5B8}"/>
              </a:ext>
            </a:extLst>
          </p:cNvPr>
          <p:cNvSpPr txBox="1"/>
          <p:nvPr/>
        </p:nvSpPr>
        <p:spPr>
          <a:xfrm>
            <a:off x="5834742" y="5127171"/>
            <a:ext cx="539931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3">
                    <a:lumMod val="50000"/>
                  </a:schemeClr>
                </a:solidFill>
                <a:latin typeface="Lucida Fax"/>
                <a:cs typeface="Segoe UI"/>
              </a:rPr>
              <a:t>Blackouts are defined by a disruption in the hippocampus which is primarily responsible for memory encoding and transferring memories to long term storage.​</a:t>
            </a:r>
          </a:p>
          <a:p>
            <a:r>
              <a:rPr lang="en-US" b="1" dirty="0">
                <a:latin typeface="Verdana Pro"/>
                <a:cs typeface="Segoe UI"/>
              </a:rPr>
              <a:t>​​</a:t>
            </a:r>
          </a:p>
        </p:txBody>
      </p:sp>
      <p:sp>
        <p:nvSpPr>
          <p:cNvPr id="16" name="TextBox 15">
            <a:extLst>
              <a:ext uri="{FF2B5EF4-FFF2-40B4-BE49-F238E27FC236}">
                <a16:creationId xmlns:a16="http://schemas.microsoft.com/office/drawing/2014/main" id="{53707911-1D8A-7971-7E92-814331D835E5}"/>
              </a:ext>
            </a:extLst>
          </p:cNvPr>
          <p:cNvSpPr txBox="1"/>
          <p:nvPr/>
        </p:nvSpPr>
        <p:spPr>
          <a:xfrm>
            <a:off x="42454" y="5681253"/>
            <a:ext cx="21749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662054"/>
                </a:solidFill>
                <a:latin typeface="Lucida Fax"/>
                <a:cs typeface="Calibri"/>
              </a:rPr>
              <a:t>Consequences</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C8E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78F6C-81E9-1F3E-CE31-5472DCDB983D}"/>
              </a:ext>
            </a:extLst>
          </p:cNvPr>
          <p:cNvSpPr txBox="1"/>
          <p:nvPr/>
        </p:nvSpPr>
        <p:spPr>
          <a:xfrm>
            <a:off x="67490" y="2474322"/>
            <a:ext cx="12067901" cy="2862322"/>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662054"/>
                </a:solidFill>
                <a:latin typeface="Lucida Fax"/>
                <a:cs typeface="Calibri"/>
              </a:rPr>
              <a:t>Testing Brain Function</a:t>
            </a:r>
            <a:endParaRPr lang="en-US" dirty="0">
              <a:solidFill>
                <a:srgbClr val="662054"/>
              </a:solidFill>
              <a:ea typeface="+mn-lt"/>
              <a:cs typeface="+mn-lt"/>
            </a:endParaRPr>
          </a:p>
          <a:p>
            <a:pPr algn="ctr"/>
            <a:endParaRPr lang="en-US" b="1" dirty="0">
              <a:solidFill>
                <a:srgbClr val="662054"/>
              </a:solidFill>
              <a:latin typeface="Lucida Fax"/>
              <a:cs typeface="Calibri"/>
            </a:endParaRPr>
          </a:p>
          <a:p>
            <a:pPr algn="ctr"/>
            <a:r>
              <a:rPr lang="en-US" b="1" dirty="0">
                <a:solidFill>
                  <a:schemeClr val="accent3">
                    <a:lumMod val="50000"/>
                  </a:schemeClr>
                </a:solidFill>
                <a:latin typeface="Lucida Fax"/>
                <a:cs typeface="Calibri"/>
              </a:rPr>
              <a:t>EEG: </a:t>
            </a:r>
            <a:r>
              <a:rPr lang="en-US" b="1" i="1" dirty="0">
                <a:solidFill>
                  <a:schemeClr val="accent3">
                    <a:lumMod val="50000"/>
                  </a:schemeClr>
                </a:solidFill>
                <a:latin typeface="Lucida Fax"/>
                <a:ea typeface="+mn-lt"/>
                <a:cs typeface="+mn-lt"/>
              </a:rPr>
              <a:t>electroencephalogram</a:t>
            </a:r>
            <a:endParaRPr lang="en-US" b="1" dirty="0">
              <a:solidFill>
                <a:schemeClr val="accent3">
                  <a:lumMod val="50000"/>
                </a:schemeClr>
              </a:solidFill>
              <a:latin typeface="Lucida Fax"/>
              <a:ea typeface="+mn-lt"/>
              <a:cs typeface="+mn-lt"/>
            </a:endParaRPr>
          </a:p>
          <a:p>
            <a:pPr algn="ctr"/>
            <a:r>
              <a:rPr lang="en-US" b="1" dirty="0">
                <a:solidFill>
                  <a:schemeClr val="accent3">
                    <a:lumMod val="50000"/>
                  </a:schemeClr>
                </a:solidFill>
                <a:latin typeface="Lucida Fax"/>
                <a:cs typeface="Calibri"/>
              </a:rPr>
              <a:t>Determines brain function by measuring electrical activity in the brain. The EEG net contains 128 electrodes that communicate via electric impulses.</a:t>
            </a:r>
          </a:p>
          <a:p>
            <a:endParaRPr lang="en-US" b="1" dirty="0">
              <a:solidFill>
                <a:schemeClr val="accent3">
                  <a:lumMod val="50000"/>
                </a:schemeClr>
              </a:solidFill>
              <a:latin typeface="Lucida Fax"/>
              <a:cs typeface="Calibri"/>
            </a:endParaRPr>
          </a:p>
          <a:p>
            <a:pPr algn="ctr"/>
            <a:endParaRPr lang="en-US" b="1" dirty="0">
              <a:solidFill>
                <a:schemeClr val="accent3">
                  <a:lumMod val="50000"/>
                </a:schemeClr>
              </a:solidFill>
              <a:latin typeface="Lucida Fax"/>
              <a:cs typeface="Calibri"/>
            </a:endParaRPr>
          </a:p>
          <a:p>
            <a:pPr algn="ctr"/>
            <a:endParaRPr lang="en-US" b="1" dirty="0">
              <a:solidFill>
                <a:schemeClr val="accent3">
                  <a:lumMod val="50000"/>
                </a:schemeClr>
              </a:solidFill>
              <a:latin typeface="Lucida Fax"/>
              <a:cs typeface="Calibri"/>
            </a:endParaRPr>
          </a:p>
          <a:p>
            <a:pPr algn="ctr"/>
            <a:endParaRPr lang="en-US" b="1" dirty="0">
              <a:solidFill>
                <a:schemeClr val="accent3">
                  <a:lumMod val="50000"/>
                </a:schemeClr>
              </a:solidFill>
              <a:latin typeface="Lucida Fax"/>
              <a:cs typeface="Calibri"/>
            </a:endParaRPr>
          </a:p>
          <a:p>
            <a:pPr algn="ctr"/>
            <a:endParaRPr lang="en-US" b="1" dirty="0">
              <a:solidFill>
                <a:srgbClr val="525252"/>
              </a:solidFill>
              <a:latin typeface="Lucida Fax"/>
              <a:cs typeface="Calibri"/>
            </a:endParaRPr>
          </a:p>
        </p:txBody>
      </p:sp>
      <p:sp>
        <p:nvSpPr>
          <p:cNvPr id="6" name="TextBox 5">
            <a:extLst>
              <a:ext uri="{FF2B5EF4-FFF2-40B4-BE49-F238E27FC236}">
                <a16:creationId xmlns:a16="http://schemas.microsoft.com/office/drawing/2014/main" id="{3762ED96-11E4-9DC6-1072-88224CEFCA3F}"/>
              </a:ext>
            </a:extLst>
          </p:cNvPr>
          <p:cNvSpPr txBox="1"/>
          <p:nvPr/>
        </p:nvSpPr>
        <p:spPr>
          <a:xfrm>
            <a:off x="78377" y="5511437"/>
            <a:ext cx="12035244" cy="1200329"/>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662054"/>
                </a:solidFill>
                <a:latin typeface="Lucida Fax"/>
                <a:cs typeface="Calibri"/>
              </a:rPr>
              <a:t>Hypothesis</a:t>
            </a:r>
            <a:endParaRPr lang="en-US">
              <a:solidFill>
                <a:srgbClr val="662054"/>
              </a:solidFill>
              <a:latin typeface="Calibri" panose="020F0502020204030204"/>
              <a:cs typeface="Calibri"/>
            </a:endParaRPr>
          </a:p>
          <a:p>
            <a:pPr algn="ctr"/>
            <a:endParaRPr lang="en-US" b="1" dirty="0">
              <a:solidFill>
                <a:schemeClr val="bg2">
                  <a:lumMod val="50000"/>
                </a:schemeClr>
              </a:solidFill>
              <a:latin typeface="Lucida Fax"/>
              <a:cs typeface="Calibri"/>
            </a:endParaRPr>
          </a:p>
          <a:p>
            <a:pPr algn="ctr"/>
            <a:r>
              <a:rPr lang="en-US" b="1" dirty="0">
                <a:solidFill>
                  <a:schemeClr val="accent3">
                    <a:lumMod val="50000"/>
                  </a:schemeClr>
                </a:solidFill>
                <a:latin typeface="Lucida Fax"/>
                <a:cs typeface="Calibri"/>
              </a:rPr>
              <a:t>Positive drinking motives (social and enhancement) would lead to higher rates of alcohol misuse and a decrease in spectral power in the beta bands of the EEG.</a:t>
            </a:r>
            <a:endParaRPr lang="en-US">
              <a:solidFill>
                <a:schemeClr val="accent3">
                  <a:lumMod val="50000"/>
                </a:schemeClr>
              </a:solidFill>
              <a:cs typeface="Calibri"/>
            </a:endParaRPr>
          </a:p>
        </p:txBody>
      </p:sp>
      <p:sp>
        <p:nvSpPr>
          <p:cNvPr id="8" name="TextBox 7">
            <a:extLst>
              <a:ext uri="{FF2B5EF4-FFF2-40B4-BE49-F238E27FC236}">
                <a16:creationId xmlns:a16="http://schemas.microsoft.com/office/drawing/2014/main" id="{6E547C60-1B7C-8260-4237-44C9BE475292}"/>
              </a:ext>
            </a:extLst>
          </p:cNvPr>
          <p:cNvSpPr txBox="1"/>
          <p:nvPr/>
        </p:nvSpPr>
        <p:spPr>
          <a:xfrm>
            <a:off x="65313" y="70757"/>
            <a:ext cx="12073343" cy="2308324"/>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662054"/>
                </a:solidFill>
                <a:latin typeface="Lucida Fax"/>
                <a:cs typeface="Calibri"/>
              </a:rPr>
              <a:t>Our Experiment</a:t>
            </a:r>
            <a:endParaRPr lang="en-US">
              <a:solidFill>
                <a:srgbClr val="662054"/>
              </a:solidFill>
              <a:cs typeface="Calibri"/>
            </a:endParaRPr>
          </a:p>
          <a:p>
            <a:endParaRPr lang="en-US" b="1" u="sng" dirty="0">
              <a:solidFill>
                <a:schemeClr val="accent3">
                  <a:lumMod val="50000"/>
                </a:schemeClr>
              </a:solidFill>
              <a:latin typeface="Lucida Fax"/>
              <a:cs typeface="Calibri"/>
            </a:endParaRPr>
          </a:p>
          <a:p>
            <a:pPr marL="285750" indent="-285750">
              <a:buFont typeface="Arial"/>
              <a:buChar char="•"/>
            </a:pPr>
            <a:r>
              <a:rPr lang="en-US" b="1" dirty="0">
                <a:solidFill>
                  <a:schemeClr val="accent3">
                    <a:lumMod val="50000"/>
                  </a:schemeClr>
                </a:solidFill>
                <a:latin typeface="Lucida Fax"/>
                <a:cs typeface="Calibri"/>
              </a:rPr>
              <a:t>445 participants aged 18-73 with a racial and ethnic demographic representative to that of the United States.</a:t>
            </a:r>
          </a:p>
          <a:p>
            <a:pPr marL="285750" indent="-285750">
              <a:buFont typeface="Arial"/>
              <a:buChar char="•"/>
            </a:pPr>
            <a:r>
              <a:rPr lang="en-US" b="1" dirty="0">
                <a:solidFill>
                  <a:schemeClr val="accent3">
                    <a:lumMod val="50000"/>
                  </a:schemeClr>
                </a:solidFill>
                <a:latin typeface="Lucida Fax"/>
                <a:cs typeface="Calibri"/>
              </a:rPr>
              <a:t>Participants took the CAUQ to establish the rate of binges in the past year and the ARBQ to establish the total amount of alcohol related blackouts in the past year (fragmentary and </a:t>
            </a:r>
            <a:r>
              <a:rPr lang="en-US" b="1" dirty="0" err="1">
                <a:solidFill>
                  <a:schemeClr val="accent3">
                    <a:lumMod val="50000"/>
                  </a:schemeClr>
                </a:solidFill>
                <a:latin typeface="Lucida Fax"/>
                <a:cs typeface="Calibri"/>
              </a:rPr>
              <a:t>en</a:t>
            </a:r>
            <a:r>
              <a:rPr lang="en-US" b="1" dirty="0">
                <a:solidFill>
                  <a:schemeClr val="accent3">
                    <a:lumMod val="50000"/>
                  </a:schemeClr>
                </a:solidFill>
                <a:latin typeface="Lucida Fax"/>
                <a:cs typeface="Calibri"/>
              </a:rPr>
              <a:t> bloc) as well as the Drinking Motives Questionnaire to find each participant's primary domain. </a:t>
            </a:r>
          </a:p>
          <a:p>
            <a:pPr marL="285750" indent="-285750">
              <a:buFont typeface="Arial"/>
              <a:buChar char="•"/>
            </a:pPr>
            <a:r>
              <a:rPr lang="en-US" b="1" dirty="0">
                <a:solidFill>
                  <a:schemeClr val="accent3">
                    <a:lumMod val="50000"/>
                  </a:schemeClr>
                </a:solidFill>
                <a:latin typeface="Lucida Fax"/>
                <a:cs typeface="Calibri"/>
              </a:rPr>
              <a:t>Participants of a similar study underwent an EEG and variables were compared.</a:t>
            </a:r>
          </a:p>
        </p:txBody>
      </p:sp>
      <p:pic>
        <p:nvPicPr>
          <p:cNvPr id="9" name="Picture 9" descr="A picture containing text&#10;&#10;Description automatically generated">
            <a:extLst>
              <a:ext uri="{FF2B5EF4-FFF2-40B4-BE49-F238E27FC236}">
                <a16:creationId xmlns:a16="http://schemas.microsoft.com/office/drawing/2014/main" id="{74A4CCDD-4C9E-2E82-4ECB-34225BB2E27F}"/>
              </a:ext>
            </a:extLst>
          </p:cNvPr>
          <p:cNvPicPr>
            <a:picLocks noChangeAspect="1"/>
          </p:cNvPicPr>
          <p:nvPr/>
        </p:nvPicPr>
        <p:blipFill>
          <a:blip r:embed="rId2"/>
          <a:stretch>
            <a:fillRect/>
          </a:stretch>
        </p:blipFill>
        <p:spPr>
          <a:xfrm>
            <a:off x="255814" y="3590246"/>
            <a:ext cx="1997529" cy="1587954"/>
          </a:xfrm>
          <a:prstGeom prst="rect">
            <a:avLst/>
          </a:prstGeom>
        </p:spPr>
      </p:pic>
      <p:sp>
        <p:nvSpPr>
          <p:cNvPr id="10" name="TextBox 9">
            <a:extLst>
              <a:ext uri="{FF2B5EF4-FFF2-40B4-BE49-F238E27FC236}">
                <a16:creationId xmlns:a16="http://schemas.microsoft.com/office/drawing/2014/main" id="{E08C5070-EADB-708A-BACE-C25963BAE13A}"/>
              </a:ext>
            </a:extLst>
          </p:cNvPr>
          <p:cNvSpPr txBox="1"/>
          <p:nvPr/>
        </p:nvSpPr>
        <p:spPr>
          <a:xfrm>
            <a:off x="2567939" y="4380411"/>
            <a:ext cx="1773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3">
                    <a:lumMod val="50000"/>
                  </a:schemeClr>
                </a:solidFill>
                <a:latin typeface="Lucida Fax"/>
                <a:cs typeface="Calibri"/>
              </a:rPr>
              <a:t>Wave Types:</a:t>
            </a:r>
            <a:endParaRPr lang="en-US" b="1">
              <a:solidFill>
                <a:schemeClr val="accent3">
                  <a:lumMod val="50000"/>
                </a:schemeClr>
              </a:solidFill>
              <a:latin typeface="Lucida Fax"/>
            </a:endParaRPr>
          </a:p>
        </p:txBody>
      </p:sp>
      <p:sp>
        <p:nvSpPr>
          <p:cNvPr id="11" name="TextBox 10">
            <a:extLst>
              <a:ext uri="{FF2B5EF4-FFF2-40B4-BE49-F238E27FC236}">
                <a16:creationId xmlns:a16="http://schemas.microsoft.com/office/drawing/2014/main" id="{F2302C29-67CC-8BB2-F10B-4BAA0C653161}"/>
              </a:ext>
            </a:extLst>
          </p:cNvPr>
          <p:cNvSpPr txBox="1"/>
          <p:nvPr/>
        </p:nvSpPr>
        <p:spPr>
          <a:xfrm>
            <a:off x="4379323" y="4040776"/>
            <a:ext cx="13596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accent3">
                    <a:lumMod val="50000"/>
                  </a:schemeClr>
                </a:solidFill>
                <a:latin typeface="Lucida Fax"/>
                <a:cs typeface="Calibri"/>
              </a:rPr>
              <a:t>Theta</a:t>
            </a:r>
            <a:endParaRPr lang="en-US"/>
          </a:p>
          <a:p>
            <a:pPr marL="285750" indent="-285750">
              <a:buFont typeface="Arial"/>
              <a:buChar char="•"/>
            </a:pPr>
            <a:r>
              <a:rPr lang="en-US" b="1" dirty="0">
                <a:solidFill>
                  <a:schemeClr val="accent3">
                    <a:lumMod val="50000"/>
                  </a:schemeClr>
                </a:solidFill>
                <a:latin typeface="Lucida Fax"/>
                <a:cs typeface="Calibri"/>
              </a:rPr>
              <a:t>Delta</a:t>
            </a:r>
          </a:p>
          <a:p>
            <a:pPr marL="285750" indent="-285750">
              <a:buFont typeface="Arial"/>
              <a:buChar char="•"/>
            </a:pPr>
            <a:r>
              <a:rPr lang="en-US" b="1" dirty="0">
                <a:solidFill>
                  <a:schemeClr val="accent3">
                    <a:lumMod val="50000"/>
                  </a:schemeClr>
                </a:solidFill>
                <a:latin typeface="Lucida Fax"/>
                <a:cs typeface="Calibri"/>
              </a:rPr>
              <a:t>Alpha</a:t>
            </a:r>
          </a:p>
          <a:p>
            <a:pPr marL="285750" indent="-285750">
              <a:buFont typeface="Arial"/>
              <a:buChar char="•"/>
            </a:pPr>
            <a:r>
              <a:rPr lang="en-US" b="1" dirty="0">
                <a:solidFill>
                  <a:schemeClr val="accent3">
                    <a:lumMod val="50000"/>
                  </a:schemeClr>
                </a:solidFill>
                <a:latin typeface="Lucida Fax"/>
                <a:cs typeface="Calibri"/>
              </a:rPr>
              <a:t>Beta*</a:t>
            </a:r>
          </a:p>
        </p:txBody>
      </p:sp>
      <p:sp>
        <p:nvSpPr>
          <p:cNvPr id="12" name="TextBox 11">
            <a:extLst>
              <a:ext uri="{FF2B5EF4-FFF2-40B4-BE49-F238E27FC236}">
                <a16:creationId xmlns:a16="http://schemas.microsoft.com/office/drawing/2014/main" id="{054B3212-D818-8C97-DC79-54AF136CF439}"/>
              </a:ext>
            </a:extLst>
          </p:cNvPr>
          <p:cNvSpPr txBox="1"/>
          <p:nvPr/>
        </p:nvSpPr>
        <p:spPr>
          <a:xfrm>
            <a:off x="6826430" y="4040777"/>
            <a:ext cx="49072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3">
                    <a:lumMod val="50000"/>
                  </a:schemeClr>
                </a:solidFill>
                <a:latin typeface="Lucida Fax"/>
                <a:cs typeface="Calibri"/>
              </a:rPr>
              <a:t>Spectral Power = power ÷ wavelength</a:t>
            </a:r>
          </a:p>
          <a:p>
            <a:pPr marL="285750" indent="-285750">
              <a:buFont typeface="Arial"/>
              <a:buChar char="•"/>
            </a:pPr>
            <a:r>
              <a:rPr lang="en-US" b="1" dirty="0">
                <a:solidFill>
                  <a:schemeClr val="accent3">
                    <a:lumMod val="50000"/>
                  </a:schemeClr>
                </a:solidFill>
                <a:latin typeface="Lucida Fax"/>
                <a:cs typeface="Calibri"/>
              </a:rPr>
              <a:t>In simple terms: the lower the spectral power, the lower the function of the region.</a:t>
            </a:r>
          </a:p>
        </p:txBody>
      </p:sp>
    </p:spTree>
    <p:extLst>
      <p:ext uri="{BB962C8B-B14F-4D97-AF65-F5344CB8AC3E}">
        <p14:creationId xmlns:p14="http://schemas.microsoft.com/office/powerpoint/2010/main" val="218600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C8E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54B369-7CEA-AFF4-320B-8FD53557226D}"/>
              </a:ext>
            </a:extLst>
          </p:cNvPr>
          <p:cNvSpPr txBox="1"/>
          <p:nvPr/>
        </p:nvSpPr>
        <p:spPr>
          <a:xfrm>
            <a:off x="46807" y="64226"/>
            <a:ext cx="6413044" cy="3416320"/>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662054"/>
                </a:solidFill>
                <a:latin typeface="Lucida Fax"/>
                <a:cs typeface="Calibri"/>
              </a:rPr>
              <a:t>Results</a:t>
            </a:r>
          </a:p>
          <a:p>
            <a:pPr algn="ctr"/>
            <a:endParaRPr lang="en-US" b="1" dirty="0">
              <a:solidFill>
                <a:schemeClr val="accent3">
                  <a:lumMod val="50000"/>
                </a:schemeClr>
              </a:solidFill>
              <a:latin typeface="Lucida Fax"/>
              <a:cs typeface="Calibri"/>
            </a:endParaRPr>
          </a:p>
          <a:p>
            <a:pPr marL="285750" indent="-285750">
              <a:buFont typeface="Arial"/>
              <a:buChar char="•"/>
            </a:pPr>
            <a:r>
              <a:rPr lang="en-US" b="1" dirty="0">
                <a:solidFill>
                  <a:schemeClr val="accent3">
                    <a:lumMod val="50000"/>
                  </a:schemeClr>
                </a:solidFill>
                <a:latin typeface="Lucida Fax"/>
                <a:cs typeface="Calibri"/>
              </a:rPr>
              <a:t>Based on the data from our participants, positive drinking motives did not lead to higher reported rates of misuse. In fact, there was a very slightly significant relationship between negative motives and reported rates of misuse.</a:t>
            </a:r>
          </a:p>
          <a:p>
            <a:pPr marL="285750" indent="-285750">
              <a:buFont typeface="Arial"/>
              <a:buChar char="•"/>
            </a:pPr>
            <a:endParaRPr lang="en-US" b="1" dirty="0">
              <a:solidFill>
                <a:schemeClr val="accent3">
                  <a:lumMod val="50000"/>
                </a:schemeClr>
              </a:solidFill>
              <a:latin typeface="Lucida Fax"/>
              <a:cs typeface="Calibri"/>
            </a:endParaRPr>
          </a:p>
          <a:p>
            <a:pPr marL="285750" indent="-285750">
              <a:buFont typeface="Arial"/>
              <a:buChar char="•"/>
            </a:pPr>
            <a:r>
              <a:rPr lang="en-US" b="1" dirty="0">
                <a:solidFill>
                  <a:schemeClr val="accent3">
                    <a:lumMod val="50000"/>
                  </a:schemeClr>
                </a:solidFill>
                <a:latin typeface="Lucida Fax"/>
                <a:cs typeface="Calibri"/>
              </a:rPr>
              <a:t>The EEG data also proved that there was no significant decrease in spectral powers of the beta bands between the control (no misuse) and reported misuse groups. </a:t>
            </a:r>
          </a:p>
        </p:txBody>
      </p:sp>
      <p:sp>
        <p:nvSpPr>
          <p:cNvPr id="11" name="TextBox 10">
            <a:extLst>
              <a:ext uri="{FF2B5EF4-FFF2-40B4-BE49-F238E27FC236}">
                <a16:creationId xmlns:a16="http://schemas.microsoft.com/office/drawing/2014/main" id="{807A8DAE-625F-0047-D9FE-112F88CAB5C1}"/>
              </a:ext>
            </a:extLst>
          </p:cNvPr>
          <p:cNvSpPr txBox="1"/>
          <p:nvPr/>
        </p:nvSpPr>
        <p:spPr>
          <a:xfrm>
            <a:off x="6525985" y="32657"/>
            <a:ext cx="5617028" cy="4801314"/>
          </a:xfrm>
          <a:prstGeom prst="rect">
            <a:avLst/>
          </a:prstGeom>
          <a:noFill/>
          <a:ln>
            <a:solidFill>
              <a:srgbClr val="66205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662054"/>
                </a:solidFill>
                <a:latin typeface="Lucida Fax"/>
                <a:cs typeface="Segoe UI"/>
              </a:rPr>
              <a:t>Discussion</a:t>
            </a:r>
          </a:p>
          <a:p>
            <a:pPr algn="ctr"/>
            <a:endParaRPr lang="en-US" b="1" dirty="0">
              <a:solidFill>
                <a:srgbClr val="525252"/>
              </a:solidFill>
              <a:latin typeface="Lucida Fax"/>
              <a:cs typeface="Segoe UI"/>
            </a:endParaRPr>
          </a:p>
          <a:p>
            <a:r>
              <a:rPr lang="en-US" b="1" dirty="0">
                <a:solidFill>
                  <a:srgbClr val="525252"/>
                </a:solidFill>
                <a:latin typeface="Lucida Fax"/>
                <a:cs typeface="Segoe UI"/>
              </a:rPr>
              <a:t>Future studies further evaluating the role of drinking motives on alcohol misuse and neurological effects would be beneficial to understand the mechanics of the relationship.​</a:t>
            </a:r>
            <a:endParaRPr lang="en-US" b="1" dirty="0">
              <a:solidFill>
                <a:srgbClr val="525252"/>
              </a:solidFill>
              <a:latin typeface="Lucida Fax"/>
              <a:cs typeface="Calibri" panose="020F0502020204030204"/>
            </a:endParaRPr>
          </a:p>
          <a:p>
            <a:endParaRPr lang="en-US" b="1" dirty="0">
              <a:solidFill>
                <a:srgbClr val="525252"/>
              </a:solidFill>
              <a:latin typeface="Lucida Fax"/>
              <a:cs typeface="Segoe UI"/>
            </a:endParaRPr>
          </a:p>
          <a:p>
            <a:r>
              <a:rPr lang="en-US" b="1" dirty="0">
                <a:solidFill>
                  <a:srgbClr val="525252"/>
                </a:solidFill>
                <a:latin typeface="Lucida Fax"/>
                <a:cs typeface="Segoe UI"/>
              </a:rPr>
              <a:t>Similarly, further research into what makes one susceptible to alcohol misuse, specifically blackouts, would aid in conceptualizing alcohol use disorder and frequent misuse.​ </a:t>
            </a:r>
            <a:endParaRPr lang="en-US" b="1">
              <a:solidFill>
                <a:srgbClr val="525252"/>
              </a:solidFill>
              <a:latin typeface="Lucida Fax"/>
              <a:cs typeface="Calibri" panose="020F0502020204030204"/>
            </a:endParaRPr>
          </a:p>
          <a:p>
            <a:endParaRPr lang="en-US" b="1" dirty="0">
              <a:solidFill>
                <a:srgbClr val="525252"/>
              </a:solidFill>
              <a:latin typeface="Lucida Fax"/>
              <a:cs typeface="Segoe UI"/>
            </a:endParaRPr>
          </a:p>
          <a:p>
            <a:r>
              <a:rPr lang="en-US" b="1" dirty="0">
                <a:solidFill>
                  <a:srgbClr val="525252"/>
                </a:solidFill>
                <a:latin typeface="Lucida Fax"/>
                <a:cs typeface="Segoe UI"/>
              </a:rPr>
              <a:t>Understanding why someone drinks will help us find ways to deter inappropriate usage of alcohol.</a:t>
            </a:r>
            <a:endParaRPr lang="en-US" b="1">
              <a:solidFill>
                <a:srgbClr val="525252"/>
              </a:solidFill>
              <a:latin typeface="Lucida Fax"/>
              <a:cs typeface="Calibri" panose="020F0502020204030204"/>
            </a:endParaRPr>
          </a:p>
        </p:txBody>
      </p:sp>
      <p:pic>
        <p:nvPicPr>
          <p:cNvPr id="12" name="Picture 12">
            <a:extLst>
              <a:ext uri="{FF2B5EF4-FFF2-40B4-BE49-F238E27FC236}">
                <a16:creationId xmlns:a16="http://schemas.microsoft.com/office/drawing/2014/main" id="{AAF2F3F3-FD58-58B6-E567-0C4581391C27}"/>
              </a:ext>
            </a:extLst>
          </p:cNvPr>
          <p:cNvPicPr>
            <a:picLocks noChangeAspect="1"/>
          </p:cNvPicPr>
          <p:nvPr/>
        </p:nvPicPr>
        <p:blipFill>
          <a:blip r:embed="rId2"/>
          <a:stretch>
            <a:fillRect/>
          </a:stretch>
        </p:blipFill>
        <p:spPr>
          <a:xfrm>
            <a:off x="299357" y="3575079"/>
            <a:ext cx="2492829" cy="3218485"/>
          </a:xfrm>
          <a:prstGeom prst="rect">
            <a:avLst/>
          </a:prstGeom>
        </p:spPr>
      </p:pic>
      <p:pic>
        <p:nvPicPr>
          <p:cNvPr id="13" name="Picture 13">
            <a:extLst>
              <a:ext uri="{FF2B5EF4-FFF2-40B4-BE49-F238E27FC236}">
                <a16:creationId xmlns:a16="http://schemas.microsoft.com/office/drawing/2014/main" id="{B2AC792C-1BF5-F60A-89FC-FBC8891AF129}"/>
              </a:ext>
            </a:extLst>
          </p:cNvPr>
          <p:cNvPicPr>
            <a:picLocks noChangeAspect="1"/>
          </p:cNvPicPr>
          <p:nvPr/>
        </p:nvPicPr>
        <p:blipFill rotWithShape="1">
          <a:blip r:embed="rId3"/>
          <a:srcRect l="14683" t="7672" r="198" b="12434"/>
          <a:stretch/>
        </p:blipFill>
        <p:spPr>
          <a:xfrm>
            <a:off x="2862943" y="3946073"/>
            <a:ext cx="3521519" cy="2476505"/>
          </a:xfrm>
          <a:prstGeom prst="rect">
            <a:avLst/>
          </a:prstGeom>
        </p:spPr>
      </p:pic>
    </p:spTree>
    <p:extLst>
      <p:ext uri="{BB962C8B-B14F-4D97-AF65-F5344CB8AC3E}">
        <p14:creationId xmlns:p14="http://schemas.microsoft.com/office/powerpoint/2010/main" val="2523109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482</Words>
  <Application>Microsoft Macintosh PowerPoint</Application>
  <PresentationFormat>Widescreen</PresentationFormat>
  <Paragraphs>60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Lucida Fax</vt:lpstr>
      <vt:lpstr>Verdana Pro</vt:lpstr>
      <vt:lpstr>office theme</vt:lpstr>
      <vt:lpstr>Alcohol Misuse: Motives and Consequences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Shemer, Gidi</cp:lastModifiedBy>
  <cp:revision>505</cp:revision>
  <dcterms:created xsi:type="dcterms:W3CDTF">2022-08-10T10:27:41Z</dcterms:created>
  <dcterms:modified xsi:type="dcterms:W3CDTF">2022-11-18T01:24:22Z</dcterms:modified>
</cp:coreProperties>
</file>