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05"/>
    <p:restoredTop sz="94694"/>
  </p:normalViewPr>
  <p:slideViewPr>
    <p:cSldViewPr snapToGrid="0">
      <p:cViewPr varScale="1">
        <p:scale>
          <a:sx n="119" d="100"/>
          <a:sy n="119" d="100"/>
        </p:scale>
        <p:origin x="224"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FAEFC4-1EF4-AF43-A095-CAD6931F803C}" type="datetimeFigureOut">
              <a:rPr lang="en-US" smtClean="0"/>
              <a:t>11/17/22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77B0A-9998-3C43-BE89-765F18EF20D2}" type="slidenum">
              <a:rPr lang="en-US" smtClean="0"/>
              <a:t>‹#›</a:t>
            </a:fld>
            <a:endParaRPr lang="en-US"/>
          </a:p>
        </p:txBody>
      </p:sp>
    </p:spTree>
    <p:extLst>
      <p:ext uri="{BB962C8B-B14F-4D97-AF65-F5344CB8AC3E}">
        <p14:creationId xmlns:p14="http://schemas.microsoft.com/office/powerpoint/2010/main" val="2441151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377B0A-9998-3C43-BE89-765F18EF20D2}" type="slidenum">
              <a:rPr lang="en-US" smtClean="0"/>
              <a:t>2</a:t>
            </a:fld>
            <a:endParaRPr lang="en-US"/>
          </a:p>
        </p:txBody>
      </p:sp>
    </p:spTree>
    <p:extLst>
      <p:ext uri="{BB962C8B-B14F-4D97-AF65-F5344CB8AC3E}">
        <p14:creationId xmlns:p14="http://schemas.microsoft.com/office/powerpoint/2010/main" val="1181328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422722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65348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01352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11/17/22</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275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9902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98026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355869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03146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5356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6898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11/17/22</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75730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11/17/22</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347528387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 name="Rectangle 101">
            <a:extLst>
              <a:ext uri="{FF2B5EF4-FFF2-40B4-BE49-F238E27FC236}">
                <a16:creationId xmlns:a16="http://schemas.microsoft.com/office/drawing/2014/main" id="{D0CC39F4-99BA-4473-BCF2-E7D825D2B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3">
            <a:extLst>
              <a:ext uri="{FF2B5EF4-FFF2-40B4-BE49-F238E27FC236}">
                <a16:creationId xmlns:a16="http://schemas.microsoft.com/office/drawing/2014/main" id="{EE276A9A-B6BA-4B92-B08D-E27688412A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78716" y="564882"/>
            <a:ext cx="6871832" cy="5714401"/>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4647063 h 6858000"/>
              <a:gd name="connsiteX4" fmla="*/ 0 w 12192000"/>
              <a:gd name="connsiteY4" fmla="*/ 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080078 h 6858000"/>
              <a:gd name="connsiteX4" fmla="*/ 0 w 12192000"/>
              <a:gd name="connsiteY4" fmla="*/ 0 h 6858000"/>
              <a:gd name="connsiteX0" fmla="*/ 0 w 12192000"/>
              <a:gd name="connsiteY0" fmla="*/ 0 h 6080078"/>
              <a:gd name="connsiteX1" fmla="*/ 12192000 w 12192000"/>
              <a:gd name="connsiteY1" fmla="*/ 0 h 6080078"/>
              <a:gd name="connsiteX2" fmla="*/ 11905397 w 12192000"/>
              <a:gd name="connsiteY2" fmla="*/ 1890215 h 6080078"/>
              <a:gd name="connsiteX3" fmla="*/ 0 w 12192000"/>
              <a:gd name="connsiteY3" fmla="*/ 6080078 h 6080078"/>
              <a:gd name="connsiteX4" fmla="*/ 0 w 12192000"/>
              <a:gd name="connsiteY4" fmla="*/ 0 h 6080078"/>
              <a:gd name="connsiteX0" fmla="*/ 0 w 12192000"/>
              <a:gd name="connsiteY0" fmla="*/ 0 h 6080078"/>
              <a:gd name="connsiteX1" fmla="*/ 12192000 w 12192000"/>
              <a:gd name="connsiteY1" fmla="*/ 0 h 6080078"/>
              <a:gd name="connsiteX2" fmla="*/ 12178353 w 12192000"/>
              <a:gd name="connsiteY2" fmla="*/ 1862920 h 6080078"/>
              <a:gd name="connsiteX3" fmla="*/ 0 w 12192000"/>
              <a:gd name="connsiteY3" fmla="*/ 6080078 h 6080078"/>
              <a:gd name="connsiteX4" fmla="*/ 0 w 12192000"/>
              <a:gd name="connsiteY4" fmla="*/ 0 h 6080078"/>
              <a:gd name="connsiteX0" fmla="*/ 0 w 12192000"/>
              <a:gd name="connsiteY0" fmla="*/ 0 h 4807869"/>
              <a:gd name="connsiteX1" fmla="*/ 12192000 w 12192000"/>
              <a:gd name="connsiteY1" fmla="*/ 0 h 4807869"/>
              <a:gd name="connsiteX2" fmla="*/ 12178353 w 12192000"/>
              <a:gd name="connsiteY2" fmla="*/ 1862920 h 4807869"/>
              <a:gd name="connsiteX3" fmla="*/ 0 w 12192000"/>
              <a:gd name="connsiteY3" fmla="*/ 4807869 h 4807869"/>
              <a:gd name="connsiteX4" fmla="*/ 0 w 12192000"/>
              <a:gd name="connsiteY4" fmla="*/ 0 h 4807869"/>
              <a:gd name="connsiteX0" fmla="*/ 0 w 12192000"/>
              <a:gd name="connsiteY0" fmla="*/ 0 h 4807869"/>
              <a:gd name="connsiteX1" fmla="*/ 12192000 w 12192000"/>
              <a:gd name="connsiteY1" fmla="*/ 0 h 4807869"/>
              <a:gd name="connsiteX2" fmla="*/ 12178353 w 12192000"/>
              <a:gd name="connsiteY2" fmla="*/ 2673953 h 4807869"/>
              <a:gd name="connsiteX3" fmla="*/ 0 w 12192000"/>
              <a:gd name="connsiteY3" fmla="*/ 4807869 h 4807869"/>
              <a:gd name="connsiteX4" fmla="*/ 0 w 12192000"/>
              <a:gd name="connsiteY4" fmla="*/ 0 h 4807869"/>
              <a:gd name="connsiteX0" fmla="*/ 0 w 12192000"/>
              <a:gd name="connsiteY0" fmla="*/ 0 h 4807869"/>
              <a:gd name="connsiteX1" fmla="*/ 12192000 w 12192000"/>
              <a:gd name="connsiteY1" fmla="*/ 0 h 4807869"/>
              <a:gd name="connsiteX2" fmla="*/ 12178355 w 12192000"/>
              <a:gd name="connsiteY2" fmla="*/ 2942477 h 4807869"/>
              <a:gd name="connsiteX3" fmla="*/ 0 w 12192000"/>
              <a:gd name="connsiteY3" fmla="*/ 4807869 h 4807869"/>
              <a:gd name="connsiteX4" fmla="*/ 0 w 12192000"/>
              <a:gd name="connsiteY4" fmla="*/ 0 h 4807869"/>
              <a:gd name="connsiteX0" fmla="*/ 0 w 12192000"/>
              <a:gd name="connsiteY0" fmla="*/ 0 h 4692789"/>
              <a:gd name="connsiteX1" fmla="*/ 12192000 w 12192000"/>
              <a:gd name="connsiteY1" fmla="*/ 0 h 4692789"/>
              <a:gd name="connsiteX2" fmla="*/ 12178355 w 12192000"/>
              <a:gd name="connsiteY2" fmla="*/ 2942477 h 4692789"/>
              <a:gd name="connsiteX3" fmla="*/ 1 w 12192000"/>
              <a:gd name="connsiteY3" fmla="*/ 4692789 h 4692789"/>
              <a:gd name="connsiteX4" fmla="*/ 0 w 12192000"/>
              <a:gd name="connsiteY4" fmla="*/ 0 h 4692789"/>
              <a:gd name="connsiteX0" fmla="*/ 0 w 12192000"/>
              <a:gd name="connsiteY0" fmla="*/ 0 h 4577707"/>
              <a:gd name="connsiteX1" fmla="*/ 12192000 w 12192000"/>
              <a:gd name="connsiteY1" fmla="*/ 0 h 4577707"/>
              <a:gd name="connsiteX2" fmla="*/ 12178355 w 12192000"/>
              <a:gd name="connsiteY2" fmla="*/ 2942477 h 4577707"/>
              <a:gd name="connsiteX3" fmla="*/ 2 w 12192000"/>
              <a:gd name="connsiteY3" fmla="*/ 4577707 h 4577707"/>
              <a:gd name="connsiteX4" fmla="*/ 0 w 12192000"/>
              <a:gd name="connsiteY4" fmla="*/ 0 h 4577707"/>
              <a:gd name="connsiteX0" fmla="*/ 0 w 12192000"/>
              <a:gd name="connsiteY0" fmla="*/ 0 h 4594806"/>
              <a:gd name="connsiteX1" fmla="*/ 12192000 w 12192000"/>
              <a:gd name="connsiteY1" fmla="*/ 0 h 4594806"/>
              <a:gd name="connsiteX2" fmla="*/ 12178355 w 12192000"/>
              <a:gd name="connsiteY2" fmla="*/ 2942477 h 4594806"/>
              <a:gd name="connsiteX3" fmla="*/ 2 w 12192000"/>
              <a:gd name="connsiteY3" fmla="*/ 4594806 h 4594806"/>
              <a:gd name="connsiteX4" fmla="*/ 0 w 12192000"/>
              <a:gd name="connsiteY4" fmla="*/ 0 h 4594806"/>
              <a:gd name="connsiteX0" fmla="*/ 0 w 12216590"/>
              <a:gd name="connsiteY0" fmla="*/ 0 h 4594806"/>
              <a:gd name="connsiteX1" fmla="*/ 12192000 w 12216590"/>
              <a:gd name="connsiteY1" fmla="*/ 0 h 4594806"/>
              <a:gd name="connsiteX2" fmla="*/ 12216163 w 12216590"/>
              <a:gd name="connsiteY2" fmla="*/ 2942477 h 4594806"/>
              <a:gd name="connsiteX3" fmla="*/ 2 w 12216590"/>
              <a:gd name="connsiteY3" fmla="*/ 4594806 h 4594806"/>
              <a:gd name="connsiteX4" fmla="*/ 0 w 12216590"/>
              <a:gd name="connsiteY4" fmla="*/ 0 h 4594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6590" h="4594806">
                <a:moveTo>
                  <a:pt x="0" y="0"/>
                </a:moveTo>
                <a:lnTo>
                  <a:pt x="12192000" y="0"/>
                </a:lnTo>
                <a:cubicBezTo>
                  <a:pt x="12187452" y="980826"/>
                  <a:pt x="12220711" y="1961651"/>
                  <a:pt x="12216163" y="2942477"/>
                </a:cubicBezTo>
                <a:lnTo>
                  <a:pt x="2" y="4594806"/>
                </a:lnTo>
                <a:cubicBezTo>
                  <a:pt x="2" y="3030543"/>
                  <a:pt x="0" y="1564263"/>
                  <a:pt x="0" y="0"/>
                </a:cubicBez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98D594-DF37-6B1F-6D1C-450EC0140673}"/>
              </a:ext>
            </a:extLst>
          </p:cNvPr>
          <p:cNvSpPr>
            <a:spLocks noGrp="1"/>
          </p:cNvSpPr>
          <p:nvPr>
            <p:ph type="ctrTitle"/>
          </p:nvPr>
        </p:nvSpPr>
        <p:spPr>
          <a:xfrm>
            <a:off x="331529" y="1728196"/>
            <a:ext cx="3710512" cy="1257917"/>
          </a:xfrm>
        </p:spPr>
        <p:txBody>
          <a:bodyPr vert="horz" lIns="91440" tIns="45720" rIns="91440" bIns="45720" rtlCol="0" anchor="b">
            <a:normAutofit/>
          </a:bodyPr>
          <a:lstStyle/>
          <a:p>
            <a:pPr algn="l"/>
            <a:r>
              <a:rPr lang="en-US" sz="2000" cap="none" dirty="0"/>
              <a:t>Function of the parabrachial nucleus in regulating aversion to alcohol</a:t>
            </a:r>
          </a:p>
        </p:txBody>
      </p:sp>
      <p:sp>
        <p:nvSpPr>
          <p:cNvPr id="3" name="Subtitle 2">
            <a:extLst>
              <a:ext uri="{FF2B5EF4-FFF2-40B4-BE49-F238E27FC236}">
                <a16:creationId xmlns:a16="http://schemas.microsoft.com/office/drawing/2014/main" id="{BC5852E2-8F0F-B9F1-DCC6-80F787100E89}"/>
              </a:ext>
            </a:extLst>
          </p:cNvPr>
          <p:cNvSpPr>
            <a:spLocks noGrp="1"/>
          </p:cNvSpPr>
          <p:nvPr>
            <p:ph type="subTitle" idx="1"/>
          </p:nvPr>
        </p:nvSpPr>
        <p:spPr>
          <a:xfrm>
            <a:off x="300943" y="3216449"/>
            <a:ext cx="4614169" cy="2412753"/>
          </a:xfrm>
        </p:spPr>
        <p:txBody>
          <a:bodyPr vert="horz" lIns="91440" tIns="45720" rIns="91440" bIns="45720" rtlCol="0" anchor="b">
            <a:normAutofit/>
          </a:bodyPr>
          <a:lstStyle/>
          <a:p>
            <a:pPr indent="-228600" algn="l">
              <a:lnSpc>
                <a:spcPct val="110000"/>
              </a:lnSpc>
              <a:buFont typeface="Arial" panose="020B0604020202020204" pitchFamily="34" charset="0"/>
              <a:buChar char="•"/>
            </a:pPr>
            <a:r>
              <a:rPr lang="en-US" sz="1400" dirty="0">
                <a:solidFill>
                  <a:schemeClr val="tx1">
                    <a:lumMod val="95000"/>
                    <a:lumOff val="5000"/>
                  </a:schemeClr>
                </a:solidFill>
              </a:rPr>
              <a:t>Roxana Puig Vazquez </a:t>
            </a:r>
          </a:p>
          <a:p>
            <a:pPr indent="-228600" algn="l">
              <a:lnSpc>
                <a:spcPct val="110000"/>
              </a:lnSpc>
              <a:buFont typeface="Arial" panose="020B0604020202020204" pitchFamily="34" charset="0"/>
              <a:buChar char="•"/>
            </a:pPr>
            <a:r>
              <a:rPr lang="en-US" sz="1400" dirty="0">
                <a:solidFill>
                  <a:schemeClr val="tx1">
                    <a:lumMod val="95000"/>
                    <a:lumOff val="5000"/>
                  </a:schemeClr>
                </a:solidFill>
              </a:rPr>
              <a:t>Biology Major</a:t>
            </a:r>
          </a:p>
          <a:p>
            <a:pPr indent="-228600" algn="l">
              <a:lnSpc>
                <a:spcPct val="110000"/>
              </a:lnSpc>
              <a:buFont typeface="Arial" panose="020B0604020202020204" pitchFamily="34" charset="0"/>
              <a:buChar char="•"/>
            </a:pPr>
            <a:r>
              <a:rPr lang="en-US" sz="1400" dirty="0">
                <a:solidFill>
                  <a:schemeClr val="tx1">
                    <a:lumMod val="95000"/>
                    <a:lumOff val="5000"/>
                  </a:schemeClr>
                </a:solidFill>
              </a:rPr>
              <a:t>Ana Paula S. </a:t>
            </a:r>
            <a:r>
              <a:rPr lang="en-US" sz="1400" dirty="0" err="1">
                <a:solidFill>
                  <a:schemeClr val="tx1">
                    <a:lumMod val="95000"/>
                    <a:lumOff val="5000"/>
                  </a:schemeClr>
                </a:solidFill>
              </a:rPr>
              <a:t>Dornellas</a:t>
            </a:r>
            <a:r>
              <a:rPr lang="en-US" sz="1400" dirty="0">
                <a:solidFill>
                  <a:schemeClr val="tx1">
                    <a:lumMod val="95000"/>
                    <a:lumOff val="5000"/>
                  </a:schemeClr>
                </a:solidFill>
              </a:rPr>
              <a:t> (PhD) and Montserrat Navarro (PhD)</a:t>
            </a:r>
          </a:p>
          <a:p>
            <a:pPr indent="-228600" algn="l">
              <a:lnSpc>
                <a:spcPct val="110000"/>
              </a:lnSpc>
              <a:buFont typeface="Arial" panose="020B0604020202020204" pitchFamily="34" charset="0"/>
              <a:buChar char="•"/>
            </a:pPr>
            <a:r>
              <a:rPr lang="en-US" sz="1400" dirty="0">
                <a:solidFill>
                  <a:schemeClr val="tx1">
                    <a:lumMod val="95000"/>
                    <a:lumOff val="5000"/>
                  </a:schemeClr>
                </a:solidFill>
              </a:rPr>
              <a:t>Department of Psychology and Neuroscience</a:t>
            </a:r>
          </a:p>
          <a:p>
            <a:pPr indent="-228600" algn="l">
              <a:lnSpc>
                <a:spcPct val="110000"/>
              </a:lnSpc>
              <a:buFont typeface="Arial" panose="020B0604020202020204" pitchFamily="34" charset="0"/>
              <a:buChar char="•"/>
            </a:pPr>
            <a:endParaRPr lang="en-US" sz="600" dirty="0">
              <a:solidFill>
                <a:schemeClr val="tx1">
                  <a:lumMod val="95000"/>
                  <a:lumOff val="5000"/>
                </a:schemeClr>
              </a:solidFill>
            </a:endParaRPr>
          </a:p>
        </p:txBody>
      </p:sp>
      <p:pic>
        <p:nvPicPr>
          <p:cNvPr id="5" name="Picture 4" descr="A person smiling for the camera&#10;&#10;Description automatically generated with medium confidence">
            <a:extLst>
              <a:ext uri="{FF2B5EF4-FFF2-40B4-BE49-F238E27FC236}">
                <a16:creationId xmlns:a16="http://schemas.microsoft.com/office/drawing/2014/main" id="{10600EBF-A02D-3271-6208-A21326793AA4}"/>
              </a:ext>
            </a:extLst>
          </p:cNvPr>
          <p:cNvPicPr>
            <a:picLocks noChangeAspect="1"/>
          </p:cNvPicPr>
          <p:nvPr/>
        </p:nvPicPr>
        <p:blipFill rotWithShape="1">
          <a:blip r:embed="rId2"/>
          <a:srcRect l="9947" t="-156" r="20694" b="155"/>
          <a:stretch/>
        </p:blipFill>
        <p:spPr>
          <a:xfrm>
            <a:off x="7719947" y="11"/>
            <a:ext cx="4472063" cy="6859279"/>
          </a:xfrm>
          <a:custGeom>
            <a:avLst/>
            <a:gdLst/>
            <a:ahLst/>
            <a:cxnLst/>
            <a:rect l="l" t="t" r="r" b="b"/>
            <a:pathLst>
              <a:path w="4472063" h="6859279">
                <a:moveTo>
                  <a:pt x="4472063" y="0"/>
                </a:moveTo>
                <a:lnTo>
                  <a:pt x="4472063" y="6858000"/>
                </a:lnTo>
                <a:lnTo>
                  <a:pt x="0" y="6859279"/>
                </a:lnTo>
                <a:lnTo>
                  <a:pt x="2245850" y="3015"/>
                </a:lnTo>
                <a:close/>
              </a:path>
            </a:pathLst>
          </a:custGeom>
        </p:spPr>
      </p:pic>
      <p:pic>
        <p:nvPicPr>
          <p:cNvPr id="6" name="Content Placeholder 4" descr="Diagram&#10;&#10;Description automatically generated">
            <a:extLst>
              <a:ext uri="{FF2B5EF4-FFF2-40B4-BE49-F238E27FC236}">
                <a16:creationId xmlns:a16="http://schemas.microsoft.com/office/drawing/2014/main" id="{9DDC7B62-93B2-F59A-A17A-144F49622829}"/>
              </a:ext>
            </a:extLst>
          </p:cNvPr>
          <p:cNvPicPr>
            <a:picLocks noChangeAspect="1"/>
          </p:cNvPicPr>
          <p:nvPr/>
        </p:nvPicPr>
        <p:blipFill rotWithShape="1">
          <a:blip r:embed="rId3"/>
          <a:srcRect b="1965"/>
          <a:stretch/>
        </p:blipFill>
        <p:spPr>
          <a:xfrm>
            <a:off x="3645300" y="-11938"/>
            <a:ext cx="6324380" cy="6869928"/>
          </a:xfrm>
          <a:custGeom>
            <a:avLst/>
            <a:gdLst/>
            <a:ahLst/>
            <a:cxnLst/>
            <a:rect l="l" t="t" r="r" b="b"/>
            <a:pathLst>
              <a:path w="6324380" h="6869928">
                <a:moveTo>
                  <a:pt x="0" y="0"/>
                </a:moveTo>
                <a:lnTo>
                  <a:pt x="6324135" y="0"/>
                </a:lnTo>
                <a:lnTo>
                  <a:pt x="6324380" y="1"/>
                </a:lnTo>
                <a:lnTo>
                  <a:pt x="4076963" y="6869928"/>
                </a:lnTo>
                <a:lnTo>
                  <a:pt x="2059470" y="6869928"/>
                </a:lnTo>
                <a:close/>
              </a:path>
            </a:pathLst>
          </a:custGeom>
        </p:spPr>
      </p:pic>
      <p:cxnSp>
        <p:nvCxnSpPr>
          <p:cNvPr id="106" name="Straight Connector 105">
            <a:extLst>
              <a:ext uri="{FF2B5EF4-FFF2-40B4-BE49-F238E27FC236}">
                <a16:creationId xmlns:a16="http://schemas.microsoft.com/office/drawing/2014/main" id="{FDF9A967-A2F5-4745-B54A-0ACE914643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0" y="0"/>
            <a:ext cx="5216056" cy="178103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D6FA3ECB-DB35-4534-9222-CCAF8377F1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8668" y="-11927"/>
            <a:ext cx="2242269" cy="686992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331EC44-7B20-4037-8EFA-491E0AD3FD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948739" y="1"/>
            <a:ext cx="3243261" cy="111442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0712C9B-2454-487B-95B6-6C5AEB6C0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786653"/>
            <a:ext cx="8849802" cy="107139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705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8FA9-988E-1DFE-6CCD-7D3F4D8F043D}"/>
              </a:ext>
            </a:extLst>
          </p:cNvPr>
          <p:cNvSpPr>
            <a:spLocks noGrp="1"/>
          </p:cNvSpPr>
          <p:nvPr>
            <p:ph type="title"/>
          </p:nvPr>
        </p:nvSpPr>
        <p:spPr>
          <a:xfrm>
            <a:off x="1143000" y="453888"/>
            <a:ext cx="6609522" cy="1382156"/>
          </a:xfrm>
        </p:spPr>
        <p:txBody>
          <a:bodyPr>
            <a:normAutofit/>
          </a:bodyPr>
          <a:lstStyle/>
          <a:p>
            <a:r>
              <a:rPr lang="en-US" dirty="0"/>
              <a:t>Research Question:</a:t>
            </a:r>
          </a:p>
        </p:txBody>
      </p:sp>
      <p:sp>
        <p:nvSpPr>
          <p:cNvPr id="3" name="Content Placeholder 2">
            <a:extLst>
              <a:ext uri="{FF2B5EF4-FFF2-40B4-BE49-F238E27FC236}">
                <a16:creationId xmlns:a16="http://schemas.microsoft.com/office/drawing/2014/main" id="{2405547A-4666-FE17-3298-614EFAFA4C14}"/>
              </a:ext>
            </a:extLst>
          </p:cNvPr>
          <p:cNvSpPr>
            <a:spLocks noGrp="1"/>
          </p:cNvSpPr>
          <p:nvPr>
            <p:ph idx="1"/>
          </p:nvPr>
        </p:nvSpPr>
        <p:spPr>
          <a:xfrm>
            <a:off x="658906" y="1741465"/>
            <a:ext cx="9183562" cy="852916"/>
          </a:xfrm>
        </p:spPr>
        <p:txBody>
          <a:bodyPr/>
          <a:lstStyle/>
          <a:p>
            <a:pPr marL="457200" lvl="1" indent="0">
              <a:buNone/>
            </a:pPr>
            <a:r>
              <a:rPr lang="en-US" dirty="0">
                <a:solidFill>
                  <a:schemeClr val="tx2">
                    <a:lumMod val="50000"/>
                    <a:lumOff val="50000"/>
                  </a:schemeClr>
                </a:solidFill>
                <a:cs typeface="Calibri Light" panose="020F0302020204030204" pitchFamily="34" charset="0"/>
              </a:rPr>
              <a:t>What happens to the activity of the parabrachial nucleus when mice are exposed to different cycles of binge alcohol drinking?</a:t>
            </a:r>
          </a:p>
          <a:p>
            <a:pPr marL="457200" lvl="1" indent="0">
              <a:buNone/>
            </a:pPr>
            <a:endParaRPr lang="en-US" sz="2200" b="1" dirty="0">
              <a:latin typeface="Calibri Light" panose="020F0302020204030204" pitchFamily="34" charset="0"/>
              <a:cs typeface="Calibri Light" panose="020F0302020204030204" pitchFamily="34" charset="0"/>
            </a:endParaRPr>
          </a:p>
          <a:p>
            <a:pPr marL="800100" lvl="1" indent="-342900"/>
            <a:endParaRPr lang="en-US" sz="2200" dirty="0">
              <a:latin typeface="Calibri Light" panose="020F0302020204030204" pitchFamily="34" charset="0"/>
              <a:cs typeface="Calibri Light" panose="020F0302020204030204" pitchFamily="34" charset="0"/>
            </a:endParaRPr>
          </a:p>
          <a:p>
            <a:pPr lvl="0"/>
            <a:endParaRPr lang="en-US" sz="2200" b="1" dirty="0">
              <a:latin typeface="Calibri Light" panose="020F0302020204030204" pitchFamily="34" charset="0"/>
              <a:cs typeface="Calibri Light" panose="020F0302020204030204" pitchFamily="34" charset="0"/>
            </a:endParaRPr>
          </a:p>
          <a:p>
            <a:endParaRPr lang="en-US" dirty="0"/>
          </a:p>
        </p:txBody>
      </p:sp>
      <p:sp>
        <p:nvSpPr>
          <p:cNvPr id="4" name="Title 1">
            <a:extLst>
              <a:ext uri="{FF2B5EF4-FFF2-40B4-BE49-F238E27FC236}">
                <a16:creationId xmlns:a16="http://schemas.microsoft.com/office/drawing/2014/main" id="{998E8D5C-5386-2A4B-97A4-2D5ED71F9443}"/>
              </a:ext>
            </a:extLst>
          </p:cNvPr>
          <p:cNvSpPr txBox="1">
            <a:spLocks/>
          </p:cNvSpPr>
          <p:nvPr/>
        </p:nvSpPr>
        <p:spPr>
          <a:xfrm>
            <a:off x="944997" y="3095691"/>
            <a:ext cx="6702287" cy="13821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r>
              <a:rPr lang="en-US" dirty="0"/>
              <a:t>Why is it important?</a:t>
            </a:r>
          </a:p>
        </p:txBody>
      </p:sp>
      <p:sp>
        <p:nvSpPr>
          <p:cNvPr id="5" name="Content Placeholder 2">
            <a:extLst>
              <a:ext uri="{FF2B5EF4-FFF2-40B4-BE49-F238E27FC236}">
                <a16:creationId xmlns:a16="http://schemas.microsoft.com/office/drawing/2014/main" id="{47E54294-4051-11AE-8B9C-D2A6E38490F1}"/>
              </a:ext>
            </a:extLst>
          </p:cNvPr>
          <p:cNvSpPr txBox="1">
            <a:spLocks/>
          </p:cNvSpPr>
          <p:nvPr/>
        </p:nvSpPr>
        <p:spPr>
          <a:xfrm>
            <a:off x="1143000" y="4115836"/>
            <a:ext cx="10582835" cy="113783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2">
                    <a:lumMod val="50000"/>
                    <a:lumOff val="50000"/>
                  </a:schemeClr>
                </a:solidFill>
              </a:rPr>
              <a:t>This work presents a new insight into the fields of addiction to alcohol, by providing new area of interest involved in the process of regulating alcohol intake and focusing on aversion pathways. Such information can be valuable when developing new drugs and therapies to treat Alcohol Use Disorders. </a:t>
            </a:r>
          </a:p>
        </p:txBody>
      </p:sp>
    </p:spTree>
    <p:extLst>
      <p:ext uri="{BB962C8B-B14F-4D97-AF65-F5344CB8AC3E}">
        <p14:creationId xmlns:p14="http://schemas.microsoft.com/office/powerpoint/2010/main" val="341564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B76C-1BBF-A0D6-DE17-83A17DFB4564}"/>
              </a:ext>
            </a:extLst>
          </p:cNvPr>
          <p:cNvSpPr>
            <a:spLocks noGrp="1"/>
          </p:cNvSpPr>
          <p:nvPr>
            <p:ph type="title"/>
          </p:nvPr>
        </p:nvSpPr>
        <p:spPr>
          <a:xfrm>
            <a:off x="1030941" y="346282"/>
            <a:ext cx="2371165" cy="1051556"/>
          </a:xfrm>
        </p:spPr>
        <p:txBody>
          <a:bodyPr>
            <a:normAutofit/>
          </a:bodyPr>
          <a:lstStyle/>
          <a:p>
            <a:r>
              <a:rPr lang="en-US" sz="3600" dirty="0"/>
              <a:t>Results:</a:t>
            </a:r>
          </a:p>
        </p:txBody>
      </p:sp>
      <p:sp>
        <p:nvSpPr>
          <p:cNvPr id="3" name="Content Placeholder 2">
            <a:extLst>
              <a:ext uri="{FF2B5EF4-FFF2-40B4-BE49-F238E27FC236}">
                <a16:creationId xmlns:a16="http://schemas.microsoft.com/office/drawing/2014/main" id="{547335B1-FDC2-7915-4735-4B505AEFBA2D}"/>
              </a:ext>
            </a:extLst>
          </p:cNvPr>
          <p:cNvSpPr>
            <a:spLocks noGrp="1"/>
          </p:cNvSpPr>
          <p:nvPr>
            <p:ph idx="1"/>
          </p:nvPr>
        </p:nvSpPr>
        <p:spPr>
          <a:xfrm>
            <a:off x="874057" y="1157985"/>
            <a:ext cx="10174941" cy="1916987"/>
          </a:xfrm>
        </p:spPr>
        <p:txBody>
          <a:bodyPr>
            <a:normAutofit/>
          </a:bodyPr>
          <a:lstStyle/>
          <a:p>
            <a:pPr marL="342900" indent="-342900"/>
            <a:r>
              <a:rPr lang="en-US" sz="2000" dirty="0">
                <a:solidFill>
                  <a:schemeClr val="tx2">
                    <a:lumMod val="50000"/>
                    <a:lumOff val="50000"/>
                  </a:schemeClr>
                </a:solidFill>
              </a:rPr>
              <a:t>Our preliminary results indicate that increasing cycles of drinking in the dark (mimics human binge drinking) reduce the activity of the parabrachial nucleus (</a:t>
            </a:r>
            <a:r>
              <a:rPr lang="en-US" sz="2000" dirty="0" err="1">
                <a:solidFill>
                  <a:schemeClr val="tx2">
                    <a:lumMod val="50000"/>
                    <a:lumOff val="50000"/>
                  </a:schemeClr>
                </a:solidFill>
              </a:rPr>
              <a:t>PBn</a:t>
            </a:r>
            <a:r>
              <a:rPr lang="en-US" sz="2000" dirty="0">
                <a:solidFill>
                  <a:schemeClr val="tx2">
                    <a:lumMod val="50000"/>
                    <a:lumOff val="50000"/>
                  </a:schemeClr>
                </a:solidFill>
              </a:rPr>
              <a:t>) compared to a moderate number of cycles.</a:t>
            </a:r>
          </a:p>
          <a:p>
            <a:pPr marL="342900" indent="-342900"/>
            <a:r>
              <a:rPr lang="en-US" sz="2000" dirty="0">
                <a:solidFill>
                  <a:schemeClr val="tx2">
                    <a:lumMod val="50000"/>
                    <a:lumOff val="50000"/>
                  </a:schemeClr>
                </a:solidFill>
              </a:rPr>
              <a:t>Continuous binge intake of alcohol is the cause of such decrease in the activity of the </a:t>
            </a:r>
            <a:r>
              <a:rPr lang="en-US" sz="2000" dirty="0" err="1">
                <a:solidFill>
                  <a:schemeClr val="tx2">
                    <a:lumMod val="50000"/>
                    <a:lumOff val="50000"/>
                  </a:schemeClr>
                </a:solidFill>
              </a:rPr>
              <a:t>PBn</a:t>
            </a:r>
            <a:r>
              <a:rPr lang="en-US" sz="2000" dirty="0">
                <a:solidFill>
                  <a:schemeClr val="tx2">
                    <a:lumMod val="50000"/>
                    <a:lumOff val="50000"/>
                  </a:schemeClr>
                </a:solidFill>
              </a:rPr>
              <a:t>, and that these changes are reversible. </a:t>
            </a:r>
          </a:p>
          <a:p>
            <a:endParaRPr lang="en-US" dirty="0"/>
          </a:p>
        </p:txBody>
      </p:sp>
      <p:sp>
        <p:nvSpPr>
          <p:cNvPr id="4" name="Content Placeholder 2">
            <a:extLst>
              <a:ext uri="{FF2B5EF4-FFF2-40B4-BE49-F238E27FC236}">
                <a16:creationId xmlns:a16="http://schemas.microsoft.com/office/drawing/2014/main" id="{6F8668B7-C8CC-C143-7E5F-AA91D221CF1A}"/>
              </a:ext>
            </a:extLst>
          </p:cNvPr>
          <p:cNvSpPr txBox="1">
            <a:spLocks/>
          </p:cNvSpPr>
          <p:nvPr/>
        </p:nvSpPr>
        <p:spPr>
          <a:xfrm>
            <a:off x="874058" y="3911938"/>
            <a:ext cx="10838330" cy="155650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solidFill>
                  <a:schemeClr val="tx2">
                    <a:lumMod val="50000"/>
                    <a:lumOff val="50000"/>
                  </a:schemeClr>
                </a:solidFill>
                <a:cs typeface="Calibri Light" panose="020F0302020204030204" pitchFamily="34" charset="0"/>
              </a:rPr>
              <a:t>This study sheds a light on how the brain reacts to large amounts of alcohol in short periods of time and how prolonged exposure to such large amounts of alcohol can decrease its ability to provoke an aversive response and therefore increasing chances of addiction. </a:t>
            </a:r>
          </a:p>
          <a:p>
            <a:endParaRPr lang="en-US" dirty="0"/>
          </a:p>
        </p:txBody>
      </p:sp>
      <p:sp>
        <p:nvSpPr>
          <p:cNvPr id="5" name="Content Placeholder 2">
            <a:extLst>
              <a:ext uri="{FF2B5EF4-FFF2-40B4-BE49-F238E27FC236}">
                <a16:creationId xmlns:a16="http://schemas.microsoft.com/office/drawing/2014/main" id="{AB930BED-800A-2100-B7BF-A3E7E608E4BC}"/>
              </a:ext>
            </a:extLst>
          </p:cNvPr>
          <p:cNvSpPr txBox="1">
            <a:spLocks/>
          </p:cNvSpPr>
          <p:nvPr/>
        </p:nvSpPr>
        <p:spPr>
          <a:xfrm>
            <a:off x="874057" y="4923257"/>
            <a:ext cx="10717307" cy="1382156"/>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solidFill>
                  <a:schemeClr val="tx2">
                    <a:lumMod val="50000"/>
                    <a:lumOff val="50000"/>
                  </a:schemeClr>
                </a:solidFill>
                <a:cs typeface="Calibri Light" panose="020F0302020204030204" pitchFamily="34" charset="0"/>
              </a:rPr>
              <a:t>These results reveal that interrupting binge drinking cycles reactivates the aversion pathways. Using this knowledge, my research community can experiment with drugs that may have a similar effect to the aversion pathways of the </a:t>
            </a:r>
            <a:r>
              <a:rPr lang="en-US" sz="2000" dirty="0" err="1">
                <a:solidFill>
                  <a:schemeClr val="tx2">
                    <a:lumMod val="50000"/>
                    <a:lumOff val="50000"/>
                  </a:schemeClr>
                </a:solidFill>
                <a:cs typeface="Calibri Light" panose="020F0302020204030204" pitchFamily="34" charset="0"/>
              </a:rPr>
              <a:t>PBn</a:t>
            </a:r>
            <a:r>
              <a:rPr lang="en-US" sz="2000" dirty="0">
                <a:solidFill>
                  <a:schemeClr val="tx2">
                    <a:lumMod val="50000"/>
                    <a:lumOff val="50000"/>
                  </a:schemeClr>
                </a:solidFill>
                <a:cs typeface="Calibri Light" panose="020F0302020204030204" pitchFamily="34" charset="0"/>
              </a:rPr>
              <a:t>, which can potentially lead to a significant decrease in the amount of drinking in mice. </a:t>
            </a:r>
          </a:p>
          <a:p>
            <a:endParaRPr lang="en-US" dirty="0"/>
          </a:p>
        </p:txBody>
      </p:sp>
      <p:sp>
        <p:nvSpPr>
          <p:cNvPr id="6" name="Title 1">
            <a:extLst>
              <a:ext uri="{FF2B5EF4-FFF2-40B4-BE49-F238E27FC236}">
                <a16:creationId xmlns:a16="http://schemas.microsoft.com/office/drawing/2014/main" id="{5E7CA843-7599-9AC8-B622-85ACE1BCA57B}"/>
              </a:ext>
            </a:extLst>
          </p:cNvPr>
          <p:cNvSpPr txBox="1">
            <a:spLocks/>
          </p:cNvSpPr>
          <p:nvPr/>
        </p:nvSpPr>
        <p:spPr>
          <a:xfrm>
            <a:off x="1030941" y="2664978"/>
            <a:ext cx="9861177" cy="12216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a:lstStyle>
          <a:p>
            <a:r>
              <a:rPr lang="en-US" sz="3600" dirty="0"/>
              <a:t>relevance FOR SCIENTIFIC COMMUNITY AND GENERAL AUDIENCE</a:t>
            </a:r>
          </a:p>
        </p:txBody>
      </p:sp>
    </p:spTree>
    <p:extLst>
      <p:ext uri="{BB962C8B-B14F-4D97-AF65-F5344CB8AC3E}">
        <p14:creationId xmlns:p14="http://schemas.microsoft.com/office/powerpoint/2010/main" val="3679364921"/>
      </p:ext>
    </p:extLst>
  </p:cSld>
  <p:clrMapOvr>
    <a:masterClrMapping/>
  </p:clrMapOvr>
</p:sld>
</file>

<file path=ppt/theme/theme1.xml><?xml version="1.0" encoding="utf-8"?>
<a:theme xmlns:a="http://schemas.openxmlformats.org/drawingml/2006/main" name="AngleLinesVTI">
  <a:themeElements>
    <a:clrScheme name="AnalogousFromRegularSeed_2SEEDS">
      <a:dk1>
        <a:srgbClr val="000000"/>
      </a:dk1>
      <a:lt1>
        <a:srgbClr val="FFFFFF"/>
      </a:lt1>
      <a:dk2>
        <a:srgbClr val="23323E"/>
      </a:dk2>
      <a:lt2>
        <a:srgbClr val="E8E3E2"/>
      </a:lt2>
      <a:accent1>
        <a:srgbClr val="3B94B1"/>
      </a:accent1>
      <a:accent2>
        <a:srgbClr val="46B4A1"/>
      </a:accent2>
      <a:accent3>
        <a:srgbClr val="4D74C3"/>
      </a:accent3>
      <a:accent4>
        <a:srgbClr val="B13B58"/>
      </a:accent4>
      <a:accent5>
        <a:srgbClr val="C3604D"/>
      </a:accent5>
      <a:accent6>
        <a:srgbClr val="B1803B"/>
      </a:accent6>
      <a:hlink>
        <a:srgbClr val="BF5F3F"/>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285</Words>
  <Application>Microsoft Macintosh PowerPoint</Application>
  <PresentationFormat>Widescreen</PresentationFormat>
  <Paragraphs>18</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Univers Condensed Light</vt:lpstr>
      <vt:lpstr>Walbaum Display Light</vt:lpstr>
      <vt:lpstr>AngleLinesVTI</vt:lpstr>
      <vt:lpstr>Function of the parabrachial nucleus in regulating aversion to alcohol</vt:lpstr>
      <vt:lpstr>Research Question:</vt:lpstr>
      <vt:lpstr>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 of the Parabrachial Nucleus in Regulating Aversion to Alcohol</dc:title>
  <dc:creator>Puig Vazquez, Roxana</dc:creator>
  <cp:lastModifiedBy>Shemer, Gidi</cp:lastModifiedBy>
  <cp:revision>2</cp:revision>
  <dcterms:created xsi:type="dcterms:W3CDTF">2022-07-20T02:31:17Z</dcterms:created>
  <dcterms:modified xsi:type="dcterms:W3CDTF">2022-11-18T01:26:29Z</dcterms:modified>
</cp:coreProperties>
</file>