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
  </p:notesMasterIdLst>
  <p:sldIdLst>
    <p:sldId id="258" r:id="rId2"/>
    <p:sldId id="260" r:id="rId3"/>
    <p:sldId id="261" r:id="rId4"/>
  </p:sldIdLst>
  <p:sldSz cx="9144000" cy="5143500" type="screen16x9"/>
  <p:notesSz cx="6858000" cy="9144000"/>
  <p:embeddedFontLst>
    <p:embeddedFont>
      <p:font typeface="Dosis" pitchFamily="2" charset="77"/>
      <p:regular r:id="rId6"/>
      <p:bold r:id="rId7"/>
    </p:embeddedFont>
    <p:embeddedFont>
      <p:font typeface="Sniglet" pitchFamily="82"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78245-F04A-4819-98CB-A0784EEE9882}">
  <a:tblStyle styleId="{0FA78245-F04A-4819-98CB-A0784EEE98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4C3CC-C3A9-4D13-B8F7-F7B8FBA7B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4"/>
  </p:normalViewPr>
  <p:slideViewPr>
    <p:cSldViewPr snapToGrid="0">
      <p:cViewPr varScale="1">
        <p:scale>
          <a:sx n="161" d="100"/>
          <a:sy n="161" d="100"/>
        </p:scale>
        <p:origin x="3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4"/>
          <p:cNvSpPr txBox="1">
            <a:spLocks noGrp="1"/>
          </p:cNvSpPr>
          <p:nvPr>
            <p:ph type="ctrTitle" idx="4294967295"/>
          </p:nvPr>
        </p:nvSpPr>
        <p:spPr>
          <a:xfrm>
            <a:off x="3019275" y="1073093"/>
            <a:ext cx="4641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Characterization of Human Immune Cell Development in a Next-Generation Humanized Mouse Model</a:t>
            </a:r>
            <a:endParaRPr sz="2800" dirty="0"/>
          </a:p>
        </p:txBody>
      </p:sp>
      <p:sp>
        <p:nvSpPr>
          <p:cNvPr id="540" name="Google Shape;540;p14"/>
          <p:cNvSpPr txBox="1">
            <a:spLocks noGrp="1"/>
          </p:cNvSpPr>
          <p:nvPr>
            <p:ph type="body" idx="4294967295"/>
          </p:nvPr>
        </p:nvSpPr>
        <p:spPr>
          <a:xfrm>
            <a:off x="3019275" y="2119100"/>
            <a:ext cx="4641300" cy="2833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a:t>Hannah-Marie Santos</a:t>
            </a:r>
          </a:p>
          <a:p>
            <a:pPr marL="0" lvl="0" indent="0" algn="l" rtl="0">
              <a:spcBef>
                <a:spcPts val="600"/>
              </a:spcBef>
              <a:spcAft>
                <a:spcPts val="0"/>
              </a:spcAft>
              <a:buNone/>
            </a:pPr>
            <a:r>
              <a:rPr lang="en-US" sz="2000" dirty="0"/>
              <a:t>Neuroscience &amp; Women’s and Gender Studies Double Major, </a:t>
            </a:r>
            <a:r>
              <a:rPr lang="en-US" sz="2000" dirty="0">
                <a:solidFill>
                  <a:schemeClr val="tx1"/>
                </a:solidFill>
              </a:rPr>
              <a:t>Chemistry Minor</a:t>
            </a:r>
          </a:p>
          <a:p>
            <a:pPr marL="0" lvl="0" indent="0" algn="l" rtl="0">
              <a:spcBef>
                <a:spcPts val="600"/>
              </a:spcBef>
              <a:spcAft>
                <a:spcPts val="0"/>
              </a:spcAft>
              <a:buNone/>
            </a:pPr>
            <a:endParaRPr lang="en-US" sz="2000" dirty="0"/>
          </a:p>
          <a:p>
            <a:pPr marL="0" lvl="0" indent="0" algn="l" rtl="0">
              <a:spcBef>
                <a:spcPts val="600"/>
              </a:spcBef>
              <a:spcAft>
                <a:spcPts val="0"/>
              </a:spcAft>
              <a:buNone/>
            </a:pPr>
            <a:r>
              <a:rPr lang="en-US" sz="2000" dirty="0"/>
              <a:t>Faculty advisors: J. Victor Garcia, Angela Wahl Bench mentor: Sarah Wessel</a:t>
            </a:r>
          </a:p>
          <a:p>
            <a:pPr marL="0" lvl="0" indent="0" algn="l" rtl="0">
              <a:spcBef>
                <a:spcPts val="600"/>
              </a:spcBef>
              <a:spcAft>
                <a:spcPts val="0"/>
              </a:spcAft>
              <a:buNone/>
            </a:pPr>
            <a:r>
              <a:rPr lang="en-US" sz="2000" dirty="0"/>
              <a:t>Division of Infectious Diseases</a:t>
            </a:r>
          </a:p>
        </p:txBody>
      </p:sp>
      <p:pic>
        <p:nvPicPr>
          <p:cNvPr id="541" name="Google Shape;541;p14"/>
          <p:cNvPicPr preferRelativeResize="0"/>
          <p:nvPr/>
        </p:nvPicPr>
        <p:blipFill rotWithShape="1">
          <a:blip r:embed="rId3">
            <a:alphaModFix/>
          </a:blip>
          <a:srcRect l="6893" r="45822" b="29153"/>
          <a:stretch/>
        </p:blipFill>
        <p:spPr>
          <a:xfrm>
            <a:off x="1071256" y="1687215"/>
            <a:ext cx="1467203" cy="1450397"/>
          </a:xfrm>
          <a:prstGeom prst="rect">
            <a:avLst/>
          </a:prstGeom>
          <a:noFill/>
          <a:ln w="19050" cap="flat" cmpd="sng">
            <a:solidFill>
              <a:schemeClr val="accent1"/>
            </a:solidFill>
            <a:prstDash val="solid"/>
            <a:miter lim="8000"/>
            <a:headEnd type="none" w="sm" len="sm"/>
            <a:tailEnd type="none" w="sm" len="sm"/>
          </a:ln>
          <a:effectLst>
            <a:outerShdw dist="114300" dir="2700000" algn="bl" rotWithShape="0">
              <a:schemeClr val="dk2">
                <a:alpha val="20000"/>
              </a:schemeClr>
            </a:outerShdw>
          </a:effectLst>
        </p:spPr>
      </p:pic>
      <p:sp>
        <p:nvSpPr>
          <p:cNvPr id="542" name="Google Shape;542;p1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a:t>
            </a:fld>
            <a:endParaRPr/>
          </a:p>
        </p:txBody>
      </p:sp>
      <p:pic>
        <p:nvPicPr>
          <p:cNvPr id="1026" name="Picture 2">
            <a:extLst>
              <a:ext uri="{FF2B5EF4-FFF2-40B4-BE49-F238E27FC236}">
                <a16:creationId xmlns:a16="http://schemas.microsoft.com/office/drawing/2014/main" id="{B6DC6B37-F3E4-E264-5195-D8EB1DCF0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255" y="1687215"/>
            <a:ext cx="1467203" cy="1467203"/>
          </a:xfrm>
          <a:prstGeom prst="rect">
            <a:avLst/>
          </a:prstGeom>
          <a:solidFill>
            <a:schemeClr val="accent2"/>
          </a:solidFill>
          <a:ln w="19050">
            <a:solidFill>
              <a:schemeClr val="accent1"/>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6"/>
          <p:cNvSpPr txBox="1">
            <a:spLocks noGrp="1"/>
          </p:cNvSpPr>
          <p:nvPr>
            <p:ph type="body" idx="1"/>
          </p:nvPr>
        </p:nvSpPr>
        <p:spPr>
          <a:xfrm>
            <a:off x="1152307" y="814590"/>
            <a:ext cx="4825500"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US" dirty="0"/>
              <a:t>What is our hypothesis?</a:t>
            </a:r>
            <a:endParaRPr dirty="0"/>
          </a:p>
        </p:txBody>
      </p:sp>
      <p:sp>
        <p:nvSpPr>
          <p:cNvPr id="554" name="Google Shape;554;p1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4" name="Google Shape;989;p47">
            <a:extLst>
              <a:ext uri="{FF2B5EF4-FFF2-40B4-BE49-F238E27FC236}">
                <a16:creationId xmlns:a16="http://schemas.microsoft.com/office/drawing/2014/main" id="{957E90CC-18F9-5B39-3D45-8565160F70B2}"/>
              </a:ext>
            </a:extLst>
          </p:cNvPr>
          <p:cNvSpPr/>
          <p:nvPr/>
        </p:nvSpPr>
        <p:spPr>
          <a:xfrm>
            <a:off x="1060639" y="2571750"/>
            <a:ext cx="916519" cy="8199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 name="Google Shape;553;p16">
            <a:extLst>
              <a:ext uri="{FF2B5EF4-FFF2-40B4-BE49-F238E27FC236}">
                <a16:creationId xmlns:a16="http://schemas.microsoft.com/office/drawing/2014/main" id="{970063B1-581F-AD99-37FB-597705265A0D}"/>
              </a:ext>
            </a:extLst>
          </p:cNvPr>
          <p:cNvSpPr txBox="1">
            <a:spLocks/>
          </p:cNvSpPr>
          <p:nvPr/>
        </p:nvSpPr>
        <p:spPr>
          <a:xfrm>
            <a:off x="1885492" y="2554047"/>
            <a:ext cx="4017329"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7350" algn="ctr" rtl="0">
              <a:lnSpc>
                <a:spcPct val="100000"/>
              </a:lnSpc>
              <a:spcBef>
                <a:spcPts val="60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1pPr>
            <a:lvl2pPr marL="914400" marR="0" lvl="1"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2pPr>
            <a:lvl3pPr marL="1371600" marR="0" lvl="2"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3pPr>
            <a:lvl4pPr marL="1828800" marR="0" lvl="3"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4pPr>
            <a:lvl5pPr marL="2286000" marR="0" lvl="4"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5pPr>
            <a:lvl6pPr marL="2743200" marR="0" lvl="5"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6pPr>
            <a:lvl7pPr marL="3200400" marR="0" lvl="6"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7pPr>
            <a:lvl8pPr marL="3657600" marR="0" lvl="7"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8pPr>
            <a:lvl9pPr marL="4114800" marR="0" lvl="8"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9pPr>
          </a:lstStyle>
          <a:p>
            <a:pPr marL="0" indent="0">
              <a:buFont typeface="Dosis"/>
              <a:buNone/>
            </a:pPr>
            <a:r>
              <a:rPr lang="en-US" dirty="0"/>
              <a:t>Why does this even matter?</a:t>
            </a:r>
          </a:p>
        </p:txBody>
      </p:sp>
      <p:sp>
        <p:nvSpPr>
          <p:cNvPr id="6" name="Google Shape;991;p47">
            <a:extLst>
              <a:ext uri="{FF2B5EF4-FFF2-40B4-BE49-F238E27FC236}">
                <a16:creationId xmlns:a16="http://schemas.microsoft.com/office/drawing/2014/main" id="{52E91F28-A107-925F-D0B7-20CC0E68E359}"/>
              </a:ext>
            </a:extLst>
          </p:cNvPr>
          <p:cNvSpPr/>
          <p:nvPr/>
        </p:nvSpPr>
        <p:spPr>
          <a:xfrm>
            <a:off x="1152307" y="814591"/>
            <a:ext cx="733185" cy="819899"/>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 name="TextBox 1">
            <a:extLst>
              <a:ext uri="{FF2B5EF4-FFF2-40B4-BE49-F238E27FC236}">
                <a16:creationId xmlns:a16="http://schemas.microsoft.com/office/drawing/2014/main" id="{1E9EEAC6-E87E-6C73-3A1A-DFB35AABAA2D}"/>
              </a:ext>
            </a:extLst>
          </p:cNvPr>
          <p:cNvSpPr txBox="1"/>
          <p:nvPr/>
        </p:nvSpPr>
        <p:spPr>
          <a:xfrm>
            <a:off x="1977158" y="1518345"/>
            <a:ext cx="5833588" cy="954107"/>
          </a:xfrm>
          <a:prstGeom prst="rect">
            <a:avLst/>
          </a:prstGeom>
          <a:noFill/>
        </p:spPr>
        <p:txBody>
          <a:bodyPr wrap="square" rtlCol="0">
            <a:spAutoFit/>
          </a:bodyPr>
          <a:lstStyle/>
          <a:p>
            <a:r>
              <a:rPr lang="en-US" dirty="0">
                <a:solidFill>
                  <a:schemeClr val="tx1"/>
                </a:solidFill>
                <a:latin typeface="Dosis" pitchFamily="2" charset="0"/>
              </a:rPr>
              <a:t>Our hypothesis is that human tissue and stem cells can engraft into immunodeficient mice and develop a human/mouse chimera model that supports replication of human-specific pathogens to investigate critical aspects of host/pathogen interactions and test novel pre-clinical interventions.</a:t>
            </a:r>
          </a:p>
        </p:txBody>
      </p:sp>
      <p:sp>
        <p:nvSpPr>
          <p:cNvPr id="8" name="TextBox 7">
            <a:extLst>
              <a:ext uri="{FF2B5EF4-FFF2-40B4-BE49-F238E27FC236}">
                <a16:creationId xmlns:a16="http://schemas.microsoft.com/office/drawing/2014/main" id="{2A13C391-FE62-7E75-1A1B-6D423B15D9B5}"/>
              </a:ext>
            </a:extLst>
          </p:cNvPr>
          <p:cNvSpPr txBox="1"/>
          <p:nvPr/>
        </p:nvSpPr>
        <p:spPr>
          <a:xfrm>
            <a:off x="1977158" y="3339397"/>
            <a:ext cx="5833588" cy="1169551"/>
          </a:xfrm>
          <a:prstGeom prst="rect">
            <a:avLst/>
          </a:prstGeom>
          <a:noFill/>
        </p:spPr>
        <p:txBody>
          <a:bodyPr wrap="square" rtlCol="0">
            <a:spAutoFit/>
          </a:bodyPr>
          <a:lstStyle/>
          <a:p>
            <a:r>
              <a:rPr lang="en-US" dirty="0">
                <a:solidFill>
                  <a:schemeClr val="tx1"/>
                </a:solidFill>
                <a:latin typeface="Dosis" pitchFamily="2" charset="0"/>
              </a:rPr>
              <a:t>Highly relevant pathogens, like HIV and MERS, cannot be researched using conventional animal models, which prevents progress of novel interventions that could benefit millions of people worldwide. Developing a mouse model that can properly simulate a human immune system to study these pathogens could pave the way for future pre-clinical approaches.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7"/>
          <p:cNvSpPr txBox="1">
            <a:spLocks noGrp="1"/>
          </p:cNvSpPr>
          <p:nvPr>
            <p:ph type="title"/>
          </p:nvPr>
        </p:nvSpPr>
        <p:spPr>
          <a:xfrm>
            <a:off x="747925" y="225025"/>
            <a:ext cx="577676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Results &amp; Importance</a:t>
            </a:r>
            <a:endParaRPr dirty="0"/>
          </a:p>
        </p:txBody>
      </p:sp>
      <p:sp>
        <p:nvSpPr>
          <p:cNvPr id="560" name="Google Shape;560;p17"/>
          <p:cNvSpPr txBox="1">
            <a:spLocks noGrp="1"/>
          </p:cNvSpPr>
          <p:nvPr>
            <p:ph type="body" idx="1"/>
          </p:nvPr>
        </p:nvSpPr>
        <p:spPr>
          <a:xfrm>
            <a:off x="493161" y="1038286"/>
            <a:ext cx="4881152" cy="4004925"/>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Char char="✘"/>
            </a:pPr>
            <a:r>
              <a:rPr lang="en" sz="1200" dirty="0"/>
              <a:t>What are our results?</a:t>
            </a:r>
          </a:p>
          <a:p>
            <a:pPr marL="69850" lvl="0" indent="0" algn="l" rtl="0">
              <a:spcBef>
                <a:spcPts val="600"/>
              </a:spcBef>
              <a:spcAft>
                <a:spcPts val="0"/>
              </a:spcAft>
              <a:buSzPts val="2500"/>
              <a:buNone/>
            </a:pPr>
            <a:r>
              <a:rPr lang="en" sz="1200" dirty="0"/>
              <a:t>Our results are the immunohistochemistry photos and immunoglobulin graphs on the right. The immunohistochemistry photos show how well the four tissues humanized and where specific cells are. The immunoglobulin graphs show the production levels as time goes on and how significant they are compared to the non-humanized mice control. They support the conclusion that the transplantation of human tissue and hematopoietic stem cells results in the reconstitution of a human immune system in immunodeficient mice.</a:t>
            </a:r>
          </a:p>
          <a:p>
            <a:pPr marL="69850" lvl="0" indent="0" algn="l" rtl="0">
              <a:spcBef>
                <a:spcPts val="600"/>
              </a:spcBef>
              <a:spcAft>
                <a:spcPts val="0"/>
              </a:spcAft>
              <a:buSzPts val="2500"/>
              <a:buNone/>
            </a:pPr>
            <a:endParaRPr lang="en" sz="1200" dirty="0"/>
          </a:p>
          <a:p>
            <a:pPr marL="457200" lvl="0" indent="-387350" algn="l" rtl="0">
              <a:spcBef>
                <a:spcPts val="600"/>
              </a:spcBef>
              <a:spcAft>
                <a:spcPts val="0"/>
              </a:spcAft>
              <a:buSzPts val="2500"/>
              <a:buChar char="✘"/>
            </a:pPr>
            <a:r>
              <a:rPr lang="en" sz="1200" dirty="0"/>
              <a:t>Why are our results important to your scholarly or research community?</a:t>
            </a:r>
          </a:p>
          <a:p>
            <a:pPr marL="69850" lvl="0" indent="0" algn="l" rtl="0">
              <a:spcBef>
                <a:spcPts val="600"/>
              </a:spcBef>
              <a:spcAft>
                <a:spcPts val="0"/>
              </a:spcAft>
              <a:buSzPts val="2500"/>
              <a:buNone/>
            </a:pPr>
            <a:r>
              <a:rPr lang="en" sz="1200" dirty="0"/>
              <a:t>The results show how the development of certain human cells are appearing in the mouse’s tissues, which allows scientists to compare how well this model simulates a human immune system.</a:t>
            </a:r>
          </a:p>
          <a:p>
            <a:pPr marL="69850" lvl="0" indent="0" algn="l" rtl="0">
              <a:spcBef>
                <a:spcPts val="600"/>
              </a:spcBef>
              <a:spcAft>
                <a:spcPts val="0"/>
              </a:spcAft>
              <a:buSzPts val="2500"/>
              <a:buNone/>
            </a:pPr>
            <a:endParaRPr lang="en" sz="1200" dirty="0"/>
          </a:p>
          <a:p>
            <a:pPr marL="457200" lvl="0" indent="-387350" algn="l" rtl="0">
              <a:spcBef>
                <a:spcPts val="600"/>
              </a:spcBef>
              <a:spcAft>
                <a:spcPts val="0"/>
              </a:spcAft>
              <a:buSzPts val="2500"/>
              <a:buChar char="✘"/>
            </a:pPr>
            <a:r>
              <a:rPr lang="en" sz="1200" dirty="0"/>
              <a:t>Why are our results important to a general audience? </a:t>
            </a:r>
          </a:p>
          <a:p>
            <a:pPr marL="69850" lvl="0" indent="0" algn="l" rtl="0">
              <a:spcBef>
                <a:spcPts val="600"/>
              </a:spcBef>
              <a:spcAft>
                <a:spcPts val="0"/>
              </a:spcAft>
              <a:buSzPts val="2500"/>
              <a:buNone/>
            </a:pPr>
            <a:r>
              <a:rPr lang="en" sz="1200" dirty="0"/>
              <a:t>Like stated before, the results from this project will support the overall goal of creating a mouse model that can allow researchers to develop pre-clinical approaches. </a:t>
            </a:r>
            <a:endParaRPr sz="1200" dirty="0"/>
          </a:p>
        </p:txBody>
      </p:sp>
      <p:sp>
        <p:nvSpPr>
          <p:cNvPr id="561" name="Google Shape;561;p1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3" name="Picture 2">
            <a:extLst>
              <a:ext uri="{FF2B5EF4-FFF2-40B4-BE49-F238E27FC236}">
                <a16:creationId xmlns:a16="http://schemas.microsoft.com/office/drawing/2014/main" id="{212A24CC-3E63-2482-18F1-0586F2A1F6BC}"/>
              </a:ext>
            </a:extLst>
          </p:cNvPr>
          <p:cNvPicPr>
            <a:picLocks noChangeAspect="1"/>
          </p:cNvPicPr>
          <p:nvPr/>
        </p:nvPicPr>
        <p:blipFill rotWithShape="1">
          <a:blip r:embed="rId3"/>
          <a:srcRect l="-711" t="782" r="711" b="-782"/>
          <a:stretch/>
        </p:blipFill>
        <p:spPr>
          <a:xfrm>
            <a:off x="5312895" y="225025"/>
            <a:ext cx="2242610" cy="2380408"/>
          </a:xfrm>
          <a:prstGeom prst="rect">
            <a:avLst/>
          </a:prstGeom>
          <a:solidFill>
            <a:schemeClr val="bg1"/>
          </a:solidFill>
          <a:ln>
            <a:solidFill>
              <a:schemeClr val="accent1"/>
            </a:solidFill>
          </a:ln>
        </p:spPr>
      </p:pic>
      <p:pic>
        <p:nvPicPr>
          <p:cNvPr id="5" name="Picture 4">
            <a:extLst>
              <a:ext uri="{FF2B5EF4-FFF2-40B4-BE49-F238E27FC236}">
                <a16:creationId xmlns:a16="http://schemas.microsoft.com/office/drawing/2014/main" id="{8C7203DF-51BE-D550-96F6-E40529803056}"/>
              </a:ext>
            </a:extLst>
          </p:cNvPr>
          <p:cNvPicPr>
            <a:picLocks noChangeAspect="1"/>
          </p:cNvPicPr>
          <p:nvPr/>
        </p:nvPicPr>
        <p:blipFill>
          <a:blip r:embed="rId4"/>
          <a:stretch>
            <a:fillRect/>
          </a:stretch>
        </p:blipFill>
        <p:spPr>
          <a:xfrm>
            <a:off x="5858847" y="2770611"/>
            <a:ext cx="1478951" cy="2272600"/>
          </a:xfrm>
          <a:prstGeom prst="rect">
            <a:avLst/>
          </a:prstGeom>
          <a:ln>
            <a:solidFill>
              <a:schemeClr val="accent1"/>
            </a:solidFill>
          </a:ln>
        </p:spPr>
      </p:pic>
      <p:sp>
        <p:nvSpPr>
          <p:cNvPr id="8" name="TextBox 7">
            <a:extLst>
              <a:ext uri="{FF2B5EF4-FFF2-40B4-BE49-F238E27FC236}">
                <a16:creationId xmlns:a16="http://schemas.microsoft.com/office/drawing/2014/main" id="{3150B669-CFC0-44AA-565F-72D8BA3283EA}"/>
              </a:ext>
            </a:extLst>
          </p:cNvPr>
          <p:cNvSpPr txBox="1"/>
          <p:nvPr/>
        </p:nvSpPr>
        <p:spPr>
          <a:xfrm>
            <a:off x="8322067" y="667820"/>
            <a:ext cx="184731" cy="307777"/>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9B71D87-12B0-F8B3-F9AC-79436787374F}"/>
              </a:ext>
            </a:extLst>
          </p:cNvPr>
          <p:cNvSpPr txBox="1"/>
          <p:nvPr/>
        </p:nvSpPr>
        <p:spPr>
          <a:xfrm>
            <a:off x="7826095" y="353400"/>
            <a:ext cx="1139959" cy="2123658"/>
          </a:xfrm>
          <a:prstGeom prst="rect">
            <a:avLst/>
          </a:prstGeom>
          <a:solidFill>
            <a:schemeClr val="bg1"/>
          </a:solidFill>
          <a:ln>
            <a:solidFill>
              <a:schemeClr val="accent1"/>
            </a:solidFill>
          </a:ln>
        </p:spPr>
        <p:txBody>
          <a:bodyPr wrap="square">
            <a:spAutoFit/>
          </a:bodyPr>
          <a:lstStyle/>
          <a:p>
            <a:r>
              <a:rPr lang="en-US" sz="600" b="1" dirty="0">
                <a:latin typeface="Dosis" pitchFamily="2" charset="0"/>
              </a:rPr>
              <a:t>Immunohistochemistry photos of spleen, kidney, lung, and liver</a:t>
            </a:r>
            <a:r>
              <a:rPr lang="en-US" sz="600" dirty="0">
                <a:latin typeface="Dosis" pitchFamily="2" charset="0"/>
              </a:rPr>
              <a:t>. We identified the amount and location of certain markers: human hematopoietic cells (hCD45), T cells including helper (hCD4) and killer (hCD8) T cells, B cells (hCD20), NK cells (hCD56), and dendritic (hCD11c). Every tissue presented has humanized cells shown by the presence of hCD45. There are less humanization levels in the kidney and liver tissues, since the hematopoietic stem cells only are transferred through blood flow confirming the healthy status of the mice. There were no NK cells (hCD56) in any of the tissues stained. Every photo was taken at 20x magnification</a:t>
            </a:r>
          </a:p>
        </p:txBody>
      </p:sp>
      <p:sp>
        <p:nvSpPr>
          <p:cNvPr id="16" name="TextBox 15">
            <a:extLst>
              <a:ext uri="{FF2B5EF4-FFF2-40B4-BE49-F238E27FC236}">
                <a16:creationId xmlns:a16="http://schemas.microsoft.com/office/drawing/2014/main" id="{105D3E2E-5784-37A2-CCBD-CFD141539D5E}"/>
              </a:ext>
            </a:extLst>
          </p:cNvPr>
          <p:cNvSpPr txBox="1"/>
          <p:nvPr/>
        </p:nvSpPr>
        <p:spPr>
          <a:xfrm>
            <a:off x="7773447" y="2913992"/>
            <a:ext cx="1281969" cy="1384995"/>
          </a:xfrm>
          <a:prstGeom prst="rect">
            <a:avLst/>
          </a:prstGeom>
          <a:solidFill>
            <a:schemeClr val="bg1"/>
          </a:solidFill>
          <a:ln>
            <a:solidFill>
              <a:schemeClr val="accent1"/>
            </a:solidFill>
          </a:ln>
        </p:spPr>
        <p:txBody>
          <a:bodyPr wrap="square">
            <a:spAutoFit/>
          </a:bodyPr>
          <a:lstStyle/>
          <a:p>
            <a:r>
              <a:rPr lang="en-US" sz="700" b="1" dirty="0">
                <a:latin typeface="Dosis" pitchFamily="2" charset="0"/>
              </a:rPr>
              <a:t>Human immunoglobulin levels in plasma (A) 4 months and (B) 5-8 months post-surgery</a:t>
            </a:r>
            <a:r>
              <a:rPr lang="en-US" sz="700" dirty="0">
                <a:latin typeface="Dosis" pitchFamily="2" charset="0"/>
              </a:rPr>
              <a:t>. The IgG2 (&gt;30,000 ng/mL) and IgM (&gt;2,500 ng/mL) levels were above the standard curve threshold. The human immunoglobulin levels increased overtime. A Kruskal-Wallis test was evaluated. Key: * p &lt; 0.05, ** p &lt; 0.01, *** p &lt; 0.001, **** p &lt; 0.0001</a:t>
            </a:r>
          </a:p>
        </p:txBody>
      </p:sp>
    </p:spTree>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10445</TotalTime>
  <Words>526</Words>
  <Application>Microsoft Macintosh PowerPoint</Application>
  <PresentationFormat>On-screen Show (16:9)</PresentationFormat>
  <Paragraphs>24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Dosis</vt:lpstr>
      <vt:lpstr>Arial</vt:lpstr>
      <vt:lpstr>Sniglet</vt:lpstr>
      <vt:lpstr>Friar template</vt:lpstr>
      <vt:lpstr>Characterization of Human Immune Cell Development in a Next-Generation Humanized Mouse Model</vt:lpstr>
      <vt:lpstr>PowerPoint Presentation</vt:lpstr>
      <vt:lpstr>Results &amp; Importance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Human Immune Cell Development in a Next-Generation Humanized Mouse Model</dc:title>
  <dc:creator>Wahl, Angela R</dc:creator>
  <cp:lastModifiedBy>Shemer, Gidi</cp:lastModifiedBy>
  <cp:revision>9</cp:revision>
  <dcterms:modified xsi:type="dcterms:W3CDTF">2022-11-18T01:25:21Z</dcterms:modified>
</cp:coreProperties>
</file>