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25" d="100"/>
          <a:sy n="125" d="100"/>
        </p:scale>
        <p:origin x="184"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4F0D1-24CF-49ED-886C-5031464C8F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7693F6-9414-4636-8A95-4FE90FDCCA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299D0EE-141D-4CC4-896D-57E7DEBB8818}"/>
              </a:ext>
            </a:extLst>
          </p:cNvPr>
          <p:cNvSpPr>
            <a:spLocks noGrp="1"/>
          </p:cNvSpPr>
          <p:nvPr>
            <p:ph type="dt" sz="half" idx="10"/>
          </p:nvPr>
        </p:nvSpPr>
        <p:spPr/>
        <p:txBody>
          <a:bodyPr/>
          <a:lstStyle/>
          <a:p>
            <a:fld id="{1EF4B0C0-79DE-4DF8-86FC-FB1157F97953}" type="datetimeFigureOut">
              <a:rPr lang="en-US" smtClean="0"/>
              <a:t>11/17/22</a:t>
            </a:fld>
            <a:endParaRPr lang="en-US"/>
          </a:p>
        </p:txBody>
      </p:sp>
      <p:sp>
        <p:nvSpPr>
          <p:cNvPr id="5" name="Footer Placeholder 4">
            <a:extLst>
              <a:ext uri="{FF2B5EF4-FFF2-40B4-BE49-F238E27FC236}">
                <a16:creationId xmlns:a16="http://schemas.microsoft.com/office/drawing/2014/main" id="{73B10718-5986-414E-BAB0-8666AF9EC9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094FC3-2517-47DF-B8BF-A6E36DBC5280}"/>
              </a:ext>
            </a:extLst>
          </p:cNvPr>
          <p:cNvSpPr>
            <a:spLocks noGrp="1"/>
          </p:cNvSpPr>
          <p:nvPr>
            <p:ph type="sldNum" sz="quarter" idx="12"/>
          </p:nvPr>
        </p:nvSpPr>
        <p:spPr/>
        <p:txBody>
          <a:bodyPr/>
          <a:lstStyle/>
          <a:p>
            <a:fld id="{8A431D79-3ADD-43D8-92F3-1F71E867A172}" type="slidenum">
              <a:rPr lang="en-US" smtClean="0"/>
              <a:t>‹#›</a:t>
            </a:fld>
            <a:endParaRPr lang="en-US"/>
          </a:p>
        </p:txBody>
      </p:sp>
    </p:spTree>
    <p:extLst>
      <p:ext uri="{BB962C8B-B14F-4D97-AF65-F5344CB8AC3E}">
        <p14:creationId xmlns:p14="http://schemas.microsoft.com/office/powerpoint/2010/main" val="282767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30F55-5706-4986-994E-ED466ACB5D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0E86BE-1ABD-491A-9A2B-60ABE97811E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3BA08A-1CF5-4D8D-8339-C7712743E45E}"/>
              </a:ext>
            </a:extLst>
          </p:cNvPr>
          <p:cNvSpPr>
            <a:spLocks noGrp="1"/>
          </p:cNvSpPr>
          <p:nvPr>
            <p:ph type="dt" sz="half" idx="10"/>
          </p:nvPr>
        </p:nvSpPr>
        <p:spPr/>
        <p:txBody>
          <a:bodyPr/>
          <a:lstStyle/>
          <a:p>
            <a:fld id="{1EF4B0C0-79DE-4DF8-86FC-FB1157F97953}" type="datetimeFigureOut">
              <a:rPr lang="en-US" smtClean="0"/>
              <a:t>11/17/22</a:t>
            </a:fld>
            <a:endParaRPr lang="en-US"/>
          </a:p>
        </p:txBody>
      </p:sp>
      <p:sp>
        <p:nvSpPr>
          <p:cNvPr id="5" name="Footer Placeholder 4">
            <a:extLst>
              <a:ext uri="{FF2B5EF4-FFF2-40B4-BE49-F238E27FC236}">
                <a16:creationId xmlns:a16="http://schemas.microsoft.com/office/drawing/2014/main" id="{3B004A8B-26FF-4D18-8A43-C86C3C5484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909869-4AAD-415E-9C43-E5F4DE7E3800}"/>
              </a:ext>
            </a:extLst>
          </p:cNvPr>
          <p:cNvSpPr>
            <a:spLocks noGrp="1"/>
          </p:cNvSpPr>
          <p:nvPr>
            <p:ph type="sldNum" sz="quarter" idx="12"/>
          </p:nvPr>
        </p:nvSpPr>
        <p:spPr/>
        <p:txBody>
          <a:bodyPr/>
          <a:lstStyle/>
          <a:p>
            <a:fld id="{8A431D79-3ADD-43D8-92F3-1F71E867A172}" type="slidenum">
              <a:rPr lang="en-US" smtClean="0"/>
              <a:t>‹#›</a:t>
            </a:fld>
            <a:endParaRPr lang="en-US"/>
          </a:p>
        </p:txBody>
      </p:sp>
    </p:spTree>
    <p:extLst>
      <p:ext uri="{BB962C8B-B14F-4D97-AF65-F5344CB8AC3E}">
        <p14:creationId xmlns:p14="http://schemas.microsoft.com/office/powerpoint/2010/main" val="3887234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8EE9F1-9F99-4023-9F5E-6555EB421E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53C0E8-BF06-44A6-A5AE-8B058FB9A6F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446D57-0722-4BB5-889E-1810C75C7F14}"/>
              </a:ext>
            </a:extLst>
          </p:cNvPr>
          <p:cNvSpPr>
            <a:spLocks noGrp="1"/>
          </p:cNvSpPr>
          <p:nvPr>
            <p:ph type="dt" sz="half" idx="10"/>
          </p:nvPr>
        </p:nvSpPr>
        <p:spPr/>
        <p:txBody>
          <a:bodyPr/>
          <a:lstStyle/>
          <a:p>
            <a:fld id="{1EF4B0C0-79DE-4DF8-86FC-FB1157F97953}" type="datetimeFigureOut">
              <a:rPr lang="en-US" smtClean="0"/>
              <a:t>11/17/22</a:t>
            </a:fld>
            <a:endParaRPr lang="en-US"/>
          </a:p>
        </p:txBody>
      </p:sp>
      <p:sp>
        <p:nvSpPr>
          <p:cNvPr id="5" name="Footer Placeholder 4">
            <a:extLst>
              <a:ext uri="{FF2B5EF4-FFF2-40B4-BE49-F238E27FC236}">
                <a16:creationId xmlns:a16="http://schemas.microsoft.com/office/drawing/2014/main" id="{57141B59-68A9-4113-BAA0-4C97879C66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C00272-EA74-4933-A69A-E713E889BEF2}"/>
              </a:ext>
            </a:extLst>
          </p:cNvPr>
          <p:cNvSpPr>
            <a:spLocks noGrp="1"/>
          </p:cNvSpPr>
          <p:nvPr>
            <p:ph type="sldNum" sz="quarter" idx="12"/>
          </p:nvPr>
        </p:nvSpPr>
        <p:spPr/>
        <p:txBody>
          <a:bodyPr/>
          <a:lstStyle/>
          <a:p>
            <a:fld id="{8A431D79-3ADD-43D8-92F3-1F71E867A172}" type="slidenum">
              <a:rPr lang="en-US" smtClean="0"/>
              <a:t>‹#›</a:t>
            </a:fld>
            <a:endParaRPr lang="en-US"/>
          </a:p>
        </p:txBody>
      </p:sp>
    </p:spTree>
    <p:extLst>
      <p:ext uri="{BB962C8B-B14F-4D97-AF65-F5344CB8AC3E}">
        <p14:creationId xmlns:p14="http://schemas.microsoft.com/office/powerpoint/2010/main" val="4021638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60E73-60E0-4ED1-A9E1-6DB22A0723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8731C6-5B5B-4762-9560-A8DFD650E57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CFF6BB-A648-4C10-AF0B-D672DD65A15A}"/>
              </a:ext>
            </a:extLst>
          </p:cNvPr>
          <p:cNvSpPr>
            <a:spLocks noGrp="1"/>
          </p:cNvSpPr>
          <p:nvPr>
            <p:ph type="dt" sz="half" idx="10"/>
          </p:nvPr>
        </p:nvSpPr>
        <p:spPr/>
        <p:txBody>
          <a:bodyPr/>
          <a:lstStyle/>
          <a:p>
            <a:fld id="{1EF4B0C0-79DE-4DF8-86FC-FB1157F97953}" type="datetimeFigureOut">
              <a:rPr lang="en-US" smtClean="0"/>
              <a:t>11/17/22</a:t>
            </a:fld>
            <a:endParaRPr lang="en-US"/>
          </a:p>
        </p:txBody>
      </p:sp>
      <p:sp>
        <p:nvSpPr>
          <p:cNvPr id="5" name="Footer Placeholder 4">
            <a:extLst>
              <a:ext uri="{FF2B5EF4-FFF2-40B4-BE49-F238E27FC236}">
                <a16:creationId xmlns:a16="http://schemas.microsoft.com/office/drawing/2014/main" id="{8895BC20-0C36-421A-853F-34BF852C83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6D51AF-8B35-42ED-A83D-24FEC7016920}"/>
              </a:ext>
            </a:extLst>
          </p:cNvPr>
          <p:cNvSpPr>
            <a:spLocks noGrp="1"/>
          </p:cNvSpPr>
          <p:nvPr>
            <p:ph type="sldNum" sz="quarter" idx="12"/>
          </p:nvPr>
        </p:nvSpPr>
        <p:spPr/>
        <p:txBody>
          <a:bodyPr/>
          <a:lstStyle/>
          <a:p>
            <a:fld id="{8A431D79-3ADD-43D8-92F3-1F71E867A172}" type="slidenum">
              <a:rPr lang="en-US" smtClean="0"/>
              <a:t>‹#›</a:t>
            </a:fld>
            <a:endParaRPr lang="en-US"/>
          </a:p>
        </p:txBody>
      </p:sp>
    </p:spTree>
    <p:extLst>
      <p:ext uri="{BB962C8B-B14F-4D97-AF65-F5344CB8AC3E}">
        <p14:creationId xmlns:p14="http://schemas.microsoft.com/office/powerpoint/2010/main" val="1158208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5998-EF79-4058-B05B-A25020FD4D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B54202-6697-4451-BDCE-B805E7ECD3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DD587F8-688E-4BA4-8622-E4ADFD0553A2}"/>
              </a:ext>
            </a:extLst>
          </p:cNvPr>
          <p:cNvSpPr>
            <a:spLocks noGrp="1"/>
          </p:cNvSpPr>
          <p:nvPr>
            <p:ph type="dt" sz="half" idx="10"/>
          </p:nvPr>
        </p:nvSpPr>
        <p:spPr/>
        <p:txBody>
          <a:bodyPr/>
          <a:lstStyle/>
          <a:p>
            <a:fld id="{1EF4B0C0-79DE-4DF8-86FC-FB1157F97953}" type="datetimeFigureOut">
              <a:rPr lang="en-US" smtClean="0"/>
              <a:t>11/17/22</a:t>
            </a:fld>
            <a:endParaRPr lang="en-US"/>
          </a:p>
        </p:txBody>
      </p:sp>
      <p:sp>
        <p:nvSpPr>
          <p:cNvPr id="5" name="Footer Placeholder 4">
            <a:extLst>
              <a:ext uri="{FF2B5EF4-FFF2-40B4-BE49-F238E27FC236}">
                <a16:creationId xmlns:a16="http://schemas.microsoft.com/office/drawing/2014/main" id="{2DC704B2-A859-49C3-9A20-D4557D00BC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3297AA-2030-4AEC-9A55-F3A8F595F27F}"/>
              </a:ext>
            </a:extLst>
          </p:cNvPr>
          <p:cNvSpPr>
            <a:spLocks noGrp="1"/>
          </p:cNvSpPr>
          <p:nvPr>
            <p:ph type="sldNum" sz="quarter" idx="12"/>
          </p:nvPr>
        </p:nvSpPr>
        <p:spPr/>
        <p:txBody>
          <a:bodyPr/>
          <a:lstStyle/>
          <a:p>
            <a:fld id="{8A431D79-3ADD-43D8-92F3-1F71E867A172}" type="slidenum">
              <a:rPr lang="en-US" smtClean="0"/>
              <a:t>‹#›</a:t>
            </a:fld>
            <a:endParaRPr lang="en-US"/>
          </a:p>
        </p:txBody>
      </p:sp>
    </p:spTree>
    <p:extLst>
      <p:ext uri="{BB962C8B-B14F-4D97-AF65-F5344CB8AC3E}">
        <p14:creationId xmlns:p14="http://schemas.microsoft.com/office/powerpoint/2010/main" val="1215524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21422-68B1-4E06-834B-CCA3ECF5AB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2EB8AE-C404-4B2D-BE36-4C516060BF6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682723-52C4-43CD-811E-3F3103CEF6B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97312E-3047-4F9C-A60B-88270F88B42E}"/>
              </a:ext>
            </a:extLst>
          </p:cNvPr>
          <p:cNvSpPr>
            <a:spLocks noGrp="1"/>
          </p:cNvSpPr>
          <p:nvPr>
            <p:ph type="dt" sz="half" idx="10"/>
          </p:nvPr>
        </p:nvSpPr>
        <p:spPr/>
        <p:txBody>
          <a:bodyPr/>
          <a:lstStyle/>
          <a:p>
            <a:fld id="{1EF4B0C0-79DE-4DF8-86FC-FB1157F97953}" type="datetimeFigureOut">
              <a:rPr lang="en-US" smtClean="0"/>
              <a:t>11/17/22</a:t>
            </a:fld>
            <a:endParaRPr lang="en-US"/>
          </a:p>
        </p:txBody>
      </p:sp>
      <p:sp>
        <p:nvSpPr>
          <p:cNvPr id="6" name="Footer Placeholder 5">
            <a:extLst>
              <a:ext uri="{FF2B5EF4-FFF2-40B4-BE49-F238E27FC236}">
                <a16:creationId xmlns:a16="http://schemas.microsoft.com/office/drawing/2014/main" id="{1E57D502-47A7-46D0-81D7-B08AE87CCD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D10005-36DD-4D9E-9879-2899B8EEED5A}"/>
              </a:ext>
            </a:extLst>
          </p:cNvPr>
          <p:cNvSpPr>
            <a:spLocks noGrp="1"/>
          </p:cNvSpPr>
          <p:nvPr>
            <p:ph type="sldNum" sz="quarter" idx="12"/>
          </p:nvPr>
        </p:nvSpPr>
        <p:spPr/>
        <p:txBody>
          <a:bodyPr/>
          <a:lstStyle/>
          <a:p>
            <a:fld id="{8A431D79-3ADD-43D8-92F3-1F71E867A172}" type="slidenum">
              <a:rPr lang="en-US" smtClean="0"/>
              <a:t>‹#›</a:t>
            </a:fld>
            <a:endParaRPr lang="en-US"/>
          </a:p>
        </p:txBody>
      </p:sp>
    </p:spTree>
    <p:extLst>
      <p:ext uri="{BB962C8B-B14F-4D97-AF65-F5344CB8AC3E}">
        <p14:creationId xmlns:p14="http://schemas.microsoft.com/office/powerpoint/2010/main" val="577836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3654C-C27C-4B73-BF07-10FD11FD5B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655A79-B543-44E9-8F1B-6FBB8A59A0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0DEA1D-3232-4657-9128-DF84EE5ECC1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4A3C51-BA89-4316-B923-471E01AD2E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149AAB-585A-4B26-9A3C-6FF05E45FCE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571058-B661-4078-BA49-1DC5831BFA98}"/>
              </a:ext>
            </a:extLst>
          </p:cNvPr>
          <p:cNvSpPr>
            <a:spLocks noGrp="1"/>
          </p:cNvSpPr>
          <p:nvPr>
            <p:ph type="dt" sz="half" idx="10"/>
          </p:nvPr>
        </p:nvSpPr>
        <p:spPr/>
        <p:txBody>
          <a:bodyPr/>
          <a:lstStyle/>
          <a:p>
            <a:fld id="{1EF4B0C0-79DE-4DF8-86FC-FB1157F97953}" type="datetimeFigureOut">
              <a:rPr lang="en-US" smtClean="0"/>
              <a:t>11/17/22</a:t>
            </a:fld>
            <a:endParaRPr lang="en-US"/>
          </a:p>
        </p:txBody>
      </p:sp>
      <p:sp>
        <p:nvSpPr>
          <p:cNvPr id="8" name="Footer Placeholder 7">
            <a:extLst>
              <a:ext uri="{FF2B5EF4-FFF2-40B4-BE49-F238E27FC236}">
                <a16:creationId xmlns:a16="http://schemas.microsoft.com/office/drawing/2014/main" id="{3EFA02A2-2C69-4B0D-90B7-EA5E00D8B40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186207-4439-408C-9664-A4F97A03C72A}"/>
              </a:ext>
            </a:extLst>
          </p:cNvPr>
          <p:cNvSpPr>
            <a:spLocks noGrp="1"/>
          </p:cNvSpPr>
          <p:nvPr>
            <p:ph type="sldNum" sz="quarter" idx="12"/>
          </p:nvPr>
        </p:nvSpPr>
        <p:spPr/>
        <p:txBody>
          <a:bodyPr/>
          <a:lstStyle/>
          <a:p>
            <a:fld id="{8A431D79-3ADD-43D8-92F3-1F71E867A172}" type="slidenum">
              <a:rPr lang="en-US" smtClean="0"/>
              <a:t>‹#›</a:t>
            </a:fld>
            <a:endParaRPr lang="en-US"/>
          </a:p>
        </p:txBody>
      </p:sp>
    </p:spTree>
    <p:extLst>
      <p:ext uri="{BB962C8B-B14F-4D97-AF65-F5344CB8AC3E}">
        <p14:creationId xmlns:p14="http://schemas.microsoft.com/office/powerpoint/2010/main" val="709658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00D-C5BE-48F5-84C9-FC00D06976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9C7A91-CC7C-4ACC-BE5A-3F6CD25BF74E}"/>
              </a:ext>
            </a:extLst>
          </p:cNvPr>
          <p:cNvSpPr>
            <a:spLocks noGrp="1"/>
          </p:cNvSpPr>
          <p:nvPr>
            <p:ph type="dt" sz="half" idx="10"/>
          </p:nvPr>
        </p:nvSpPr>
        <p:spPr/>
        <p:txBody>
          <a:bodyPr/>
          <a:lstStyle/>
          <a:p>
            <a:fld id="{1EF4B0C0-79DE-4DF8-86FC-FB1157F97953}" type="datetimeFigureOut">
              <a:rPr lang="en-US" smtClean="0"/>
              <a:t>11/17/22</a:t>
            </a:fld>
            <a:endParaRPr lang="en-US"/>
          </a:p>
        </p:txBody>
      </p:sp>
      <p:sp>
        <p:nvSpPr>
          <p:cNvPr id="4" name="Footer Placeholder 3">
            <a:extLst>
              <a:ext uri="{FF2B5EF4-FFF2-40B4-BE49-F238E27FC236}">
                <a16:creationId xmlns:a16="http://schemas.microsoft.com/office/drawing/2014/main" id="{8EB274C9-832E-4843-9DC1-649DA38D043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BAC6D3-283E-407A-BE67-84028EE1DE56}"/>
              </a:ext>
            </a:extLst>
          </p:cNvPr>
          <p:cNvSpPr>
            <a:spLocks noGrp="1"/>
          </p:cNvSpPr>
          <p:nvPr>
            <p:ph type="sldNum" sz="quarter" idx="12"/>
          </p:nvPr>
        </p:nvSpPr>
        <p:spPr/>
        <p:txBody>
          <a:bodyPr/>
          <a:lstStyle/>
          <a:p>
            <a:fld id="{8A431D79-3ADD-43D8-92F3-1F71E867A172}" type="slidenum">
              <a:rPr lang="en-US" smtClean="0"/>
              <a:t>‹#›</a:t>
            </a:fld>
            <a:endParaRPr lang="en-US"/>
          </a:p>
        </p:txBody>
      </p:sp>
    </p:spTree>
    <p:extLst>
      <p:ext uri="{BB962C8B-B14F-4D97-AF65-F5344CB8AC3E}">
        <p14:creationId xmlns:p14="http://schemas.microsoft.com/office/powerpoint/2010/main" val="4237684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2E1939-8171-4D2B-9C50-BDF2B4E7375D}"/>
              </a:ext>
            </a:extLst>
          </p:cNvPr>
          <p:cNvSpPr>
            <a:spLocks noGrp="1"/>
          </p:cNvSpPr>
          <p:nvPr>
            <p:ph type="dt" sz="half" idx="10"/>
          </p:nvPr>
        </p:nvSpPr>
        <p:spPr/>
        <p:txBody>
          <a:bodyPr/>
          <a:lstStyle/>
          <a:p>
            <a:fld id="{1EF4B0C0-79DE-4DF8-86FC-FB1157F97953}" type="datetimeFigureOut">
              <a:rPr lang="en-US" smtClean="0"/>
              <a:t>11/17/22</a:t>
            </a:fld>
            <a:endParaRPr lang="en-US"/>
          </a:p>
        </p:txBody>
      </p:sp>
      <p:sp>
        <p:nvSpPr>
          <p:cNvPr id="3" name="Footer Placeholder 2">
            <a:extLst>
              <a:ext uri="{FF2B5EF4-FFF2-40B4-BE49-F238E27FC236}">
                <a16:creationId xmlns:a16="http://schemas.microsoft.com/office/drawing/2014/main" id="{386145EA-50A3-46EA-AE72-5B1A9BFD1F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321122-6A7D-434F-A938-80F553B20CC4}"/>
              </a:ext>
            </a:extLst>
          </p:cNvPr>
          <p:cNvSpPr>
            <a:spLocks noGrp="1"/>
          </p:cNvSpPr>
          <p:nvPr>
            <p:ph type="sldNum" sz="quarter" idx="12"/>
          </p:nvPr>
        </p:nvSpPr>
        <p:spPr/>
        <p:txBody>
          <a:bodyPr/>
          <a:lstStyle/>
          <a:p>
            <a:fld id="{8A431D79-3ADD-43D8-92F3-1F71E867A172}" type="slidenum">
              <a:rPr lang="en-US" smtClean="0"/>
              <a:t>‹#›</a:t>
            </a:fld>
            <a:endParaRPr lang="en-US"/>
          </a:p>
        </p:txBody>
      </p:sp>
    </p:spTree>
    <p:extLst>
      <p:ext uri="{BB962C8B-B14F-4D97-AF65-F5344CB8AC3E}">
        <p14:creationId xmlns:p14="http://schemas.microsoft.com/office/powerpoint/2010/main" val="693004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38A70-8A44-4B89-AF3C-C8B8E42221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8D20F7-2884-4389-A879-32F882C0DC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B0D88F-CF21-4AC7-986B-AE4B3220FD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6B6377C-902D-480A-8EEC-426C1D24A948}"/>
              </a:ext>
            </a:extLst>
          </p:cNvPr>
          <p:cNvSpPr>
            <a:spLocks noGrp="1"/>
          </p:cNvSpPr>
          <p:nvPr>
            <p:ph type="dt" sz="half" idx="10"/>
          </p:nvPr>
        </p:nvSpPr>
        <p:spPr/>
        <p:txBody>
          <a:bodyPr/>
          <a:lstStyle/>
          <a:p>
            <a:fld id="{1EF4B0C0-79DE-4DF8-86FC-FB1157F97953}" type="datetimeFigureOut">
              <a:rPr lang="en-US" smtClean="0"/>
              <a:t>11/17/22</a:t>
            </a:fld>
            <a:endParaRPr lang="en-US"/>
          </a:p>
        </p:txBody>
      </p:sp>
      <p:sp>
        <p:nvSpPr>
          <p:cNvPr id="6" name="Footer Placeholder 5">
            <a:extLst>
              <a:ext uri="{FF2B5EF4-FFF2-40B4-BE49-F238E27FC236}">
                <a16:creationId xmlns:a16="http://schemas.microsoft.com/office/drawing/2014/main" id="{7053058A-6167-4D01-AED6-7763A4E2DD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FD12D3-7F0E-4E86-8FB4-FCAF968F9C38}"/>
              </a:ext>
            </a:extLst>
          </p:cNvPr>
          <p:cNvSpPr>
            <a:spLocks noGrp="1"/>
          </p:cNvSpPr>
          <p:nvPr>
            <p:ph type="sldNum" sz="quarter" idx="12"/>
          </p:nvPr>
        </p:nvSpPr>
        <p:spPr/>
        <p:txBody>
          <a:bodyPr/>
          <a:lstStyle/>
          <a:p>
            <a:fld id="{8A431D79-3ADD-43D8-92F3-1F71E867A172}" type="slidenum">
              <a:rPr lang="en-US" smtClean="0"/>
              <a:t>‹#›</a:t>
            </a:fld>
            <a:endParaRPr lang="en-US"/>
          </a:p>
        </p:txBody>
      </p:sp>
    </p:spTree>
    <p:extLst>
      <p:ext uri="{BB962C8B-B14F-4D97-AF65-F5344CB8AC3E}">
        <p14:creationId xmlns:p14="http://schemas.microsoft.com/office/powerpoint/2010/main" val="2305660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B0CCC-C0FF-4A6C-AF82-B26E9FC710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23EDED-C9C5-468A-B76A-39580F7D22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017B518-73E7-4ABC-84CD-BBB384072F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6CAC018-9229-4D85-8B65-ED9F1C24A843}"/>
              </a:ext>
            </a:extLst>
          </p:cNvPr>
          <p:cNvSpPr>
            <a:spLocks noGrp="1"/>
          </p:cNvSpPr>
          <p:nvPr>
            <p:ph type="dt" sz="half" idx="10"/>
          </p:nvPr>
        </p:nvSpPr>
        <p:spPr/>
        <p:txBody>
          <a:bodyPr/>
          <a:lstStyle/>
          <a:p>
            <a:fld id="{1EF4B0C0-79DE-4DF8-86FC-FB1157F97953}" type="datetimeFigureOut">
              <a:rPr lang="en-US" smtClean="0"/>
              <a:t>11/17/22</a:t>
            </a:fld>
            <a:endParaRPr lang="en-US"/>
          </a:p>
        </p:txBody>
      </p:sp>
      <p:sp>
        <p:nvSpPr>
          <p:cNvPr id="6" name="Footer Placeholder 5">
            <a:extLst>
              <a:ext uri="{FF2B5EF4-FFF2-40B4-BE49-F238E27FC236}">
                <a16:creationId xmlns:a16="http://schemas.microsoft.com/office/drawing/2014/main" id="{127AE195-DBAC-4C13-A21B-C26858B574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66F932-3C84-438B-9455-F6945C501F98}"/>
              </a:ext>
            </a:extLst>
          </p:cNvPr>
          <p:cNvSpPr>
            <a:spLocks noGrp="1"/>
          </p:cNvSpPr>
          <p:nvPr>
            <p:ph type="sldNum" sz="quarter" idx="12"/>
          </p:nvPr>
        </p:nvSpPr>
        <p:spPr/>
        <p:txBody>
          <a:bodyPr/>
          <a:lstStyle/>
          <a:p>
            <a:fld id="{8A431D79-3ADD-43D8-92F3-1F71E867A172}" type="slidenum">
              <a:rPr lang="en-US" smtClean="0"/>
              <a:t>‹#›</a:t>
            </a:fld>
            <a:endParaRPr lang="en-US"/>
          </a:p>
        </p:txBody>
      </p:sp>
    </p:spTree>
    <p:extLst>
      <p:ext uri="{BB962C8B-B14F-4D97-AF65-F5344CB8AC3E}">
        <p14:creationId xmlns:p14="http://schemas.microsoft.com/office/powerpoint/2010/main" val="2967476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91BCCB-9B59-4633-AECC-1DB737DED2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999695-8DB2-464F-B78B-8DBD876766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876992-763C-410B-A960-71176986E0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F4B0C0-79DE-4DF8-86FC-FB1157F97953}" type="datetimeFigureOut">
              <a:rPr lang="en-US" smtClean="0"/>
              <a:t>11/17/22</a:t>
            </a:fld>
            <a:endParaRPr lang="en-US"/>
          </a:p>
        </p:txBody>
      </p:sp>
      <p:sp>
        <p:nvSpPr>
          <p:cNvPr id="5" name="Footer Placeholder 4">
            <a:extLst>
              <a:ext uri="{FF2B5EF4-FFF2-40B4-BE49-F238E27FC236}">
                <a16:creationId xmlns:a16="http://schemas.microsoft.com/office/drawing/2014/main" id="{D08D7ABC-2738-4E71-AA45-E9A2B5923C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1F306F-4A54-47F6-96BA-D5527F31C6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431D79-3ADD-43D8-92F3-1F71E867A172}" type="slidenum">
              <a:rPr lang="en-US" smtClean="0"/>
              <a:t>‹#›</a:t>
            </a:fld>
            <a:endParaRPr lang="en-US"/>
          </a:p>
        </p:txBody>
      </p:sp>
    </p:spTree>
    <p:extLst>
      <p:ext uri="{BB962C8B-B14F-4D97-AF65-F5344CB8AC3E}">
        <p14:creationId xmlns:p14="http://schemas.microsoft.com/office/powerpoint/2010/main" val="3842072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A9E4-CC45-495D-8BE3-457BF8478188}"/>
              </a:ext>
            </a:extLst>
          </p:cNvPr>
          <p:cNvSpPr>
            <a:spLocks noGrp="1"/>
          </p:cNvSpPr>
          <p:nvPr>
            <p:ph type="ctrTitle"/>
          </p:nvPr>
        </p:nvSpPr>
        <p:spPr>
          <a:xfrm>
            <a:off x="0" y="0"/>
            <a:ext cx="12192000" cy="716437"/>
          </a:xfrm>
        </p:spPr>
        <p:txBody>
          <a:bodyPr>
            <a:normAutofit/>
          </a:bodyPr>
          <a:lstStyle/>
          <a:p>
            <a:r>
              <a:rPr lang="en-US" sz="4000" dirty="0">
                <a:latin typeface="Times New Roman" panose="02020603050405020304" pitchFamily="18" charset="0"/>
                <a:cs typeface="Times New Roman" panose="02020603050405020304" pitchFamily="18" charset="0"/>
              </a:rPr>
              <a:t>Effects of Astrocyte Calcium on Cocaine Taking Behavior</a:t>
            </a:r>
          </a:p>
        </p:txBody>
      </p:sp>
      <p:sp>
        <p:nvSpPr>
          <p:cNvPr id="4" name="TextBox 3">
            <a:extLst>
              <a:ext uri="{FF2B5EF4-FFF2-40B4-BE49-F238E27FC236}">
                <a16:creationId xmlns:a16="http://schemas.microsoft.com/office/drawing/2014/main" id="{B32078C9-95A7-4F30-ABBB-DF66A89F5066}"/>
              </a:ext>
            </a:extLst>
          </p:cNvPr>
          <p:cNvSpPr txBox="1"/>
          <p:nvPr/>
        </p:nvSpPr>
        <p:spPr>
          <a:xfrm>
            <a:off x="4385035" y="1128885"/>
            <a:ext cx="3421930" cy="1200329"/>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Name: Jonathan Wood</a:t>
            </a:r>
          </a:p>
          <a:p>
            <a:r>
              <a:rPr lang="en-US" dirty="0">
                <a:latin typeface="Times New Roman" panose="02020603050405020304" pitchFamily="18" charset="0"/>
                <a:cs typeface="Times New Roman" panose="02020603050405020304" pitchFamily="18" charset="0"/>
              </a:rPr>
              <a:t>Major: Psychology</a:t>
            </a:r>
          </a:p>
          <a:p>
            <a:r>
              <a:rPr lang="en-US" dirty="0">
                <a:latin typeface="Times New Roman" panose="02020603050405020304" pitchFamily="18" charset="0"/>
                <a:cs typeface="Times New Roman" panose="02020603050405020304" pitchFamily="18" charset="0"/>
              </a:rPr>
              <a:t>PI/Faculty Advisor: Kate </a:t>
            </a:r>
            <a:r>
              <a:rPr lang="en-US" dirty="0" err="1">
                <a:latin typeface="Times New Roman" panose="02020603050405020304" pitchFamily="18" charset="0"/>
                <a:cs typeface="Times New Roman" panose="02020603050405020304" pitchFamily="18" charset="0"/>
              </a:rPr>
              <a:t>Reissner</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Faculty Department: Neuroscience</a:t>
            </a:r>
          </a:p>
        </p:txBody>
      </p:sp>
      <p:pic>
        <p:nvPicPr>
          <p:cNvPr id="6" name="Picture 5">
            <a:extLst>
              <a:ext uri="{FF2B5EF4-FFF2-40B4-BE49-F238E27FC236}">
                <a16:creationId xmlns:a16="http://schemas.microsoft.com/office/drawing/2014/main" id="{0ABD0D99-4FF7-46B3-9A66-BA76936DCD05}"/>
              </a:ext>
            </a:extLst>
          </p:cNvPr>
          <p:cNvPicPr>
            <a:picLocks noChangeAspect="1"/>
          </p:cNvPicPr>
          <p:nvPr/>
        </p:nvPicPr>
        <p:blipFill rotWithShape="1">
          <a:blip r:embed="rId2">
            <a:extLst>
              <a:ext uri="{28A0092B-C50C-407E-A947-70E740481C1C}">
                <a14:useLocalDpi xmlns:a14="http://schemas.microsoft.com/office/drawing/2010/main" val="0"/>
              </a:ext>
            </a:extLst>
          </a:blip>
          <a:srcRect l="5705" r="47800" b="33746"/>
          <a:stretch/>
        </p:blipFill>
        <p:spPr>
          <a:xfrm>
            <a:off x="814693" y="2741663"/>
            <a:ext cx="3295901" cy="3522448"/>
          </a:xfrm>
          <a:prstGeom prst="rect">
            <a:avLst/>
          </a:prstGeom>
        </p:spPr>
      </p:pic>
      <p:pic>
        <p:nvPicPr>
          <p:cNvPr id="8" name="Picture 7">
            <a:extLst>
              <a:ext uri="{FF2B5EF4-FFF2-40B4-BE49-F238E27FC236}">
                <a16:creationId xmlns:a16="http://schemas.microsoft.com/office/drawing/2014/main" id="{65E753D8-23FE-4DAD-B0C9-008D3DDB22BE}"/>
              </a:ext>
            </a:extLst>
          </p:cNvPr>
          <p:cNvPicPr>
            <a:picLocks noChangeAspect="1"/>
          </p:cNvPicPr>
          <p:nvPr/>
        </p:nvPicPr>
        <p:blipFill rotWithShape="1">
          <a:blip r:embed="rId3">
            <a:extLst>
              <a:ext uri="{28A0092B-C50C-407E-A947-70E740481C1C}">
                <a14:useLocalDpi xmlns:a14="http://schemas.microsoft.com/office/drawing/2010/main" val="0"/>
              </a:ext>
            </a:extLst>
          </a:blip>
          <a:srcRect l="27884" t="10447" r="3020" b="32508"/>
          <a:stretch/>
        </p:blipFill>
        <p:spPr>
          <a:xfrm>
            <a:off x="8081405" y="2741663"/>
            <a:ext cx="3295902" cy="3522448"/>
          </a:xfrm>
          <a:prstGeom prst="rect">
            <a:avLst/>
          </a:prstGeom>
        </p:spPr>
      </p:pic>
    </p:spTree>
    <p:extLst>
      <p:ext uri="{BB962C8B-B14F-4D97-AF65-F5344CB8AC3E}">
        <p14:creationId xmlns:p14="http://schemas.microsoft.com/office/powerpoint/2010/main" val="1821301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2BA72-3B59-4A6C-A9E3-4C06383EB95A}"/>
              </a:ext>
            </a:extLst>
          </p:cNvPr>
          <p:cNvSpPr>
            <a:spLocks noGrp="1"/>
          </p:cNvSpPr>
          <p:nvPr>
            <p:ph type="title"/>
          </p:nvPr>
        </p:nvSpPr>
        <p:spPr>
          <a:xfrm>
            <a:off x="0" y="0"/>
            <a:ext cx="12192000" cy="1329179"/>
          </a:xfrm>
        </p:spPr>
        <p:txBody>
          <a:bodyPr>
            <a:normAutofit/>
          </a:bodyPr>
          <a:lstStyle/>
          <a:p>
            <a:pPr algn="ctr"/>
            <a:r>
              <a:rPr lang="en-US" sz="3200" dirty="0">
                <a:latin typeface="Times New Roman" panose="02020603050405020304" pitchFamily="18" charset="0"/>
                <a:cs typeface="Times New Roman" panose="02020603050405020304" pitchFamily="18" charset="0"/>
              </a:rPr>
              <a:t>Research Question: </a:t>
            </a:r>
            <a:r>
              <a:rPr lang="en-US" sz="2800" b="1" dirty="0">
                <a:latin typeface="Times New Roman" panose="02020603050405020304" pitchFamily="18" charset="0"/>
                <a:cs typeface="Times New Roman" panose="02020603050405020304" pitchFamily="18" charset="0"/>
              </a:rPr>
              <a:t>How does reduced astrocyte calcium in a rat model affect drug taking behavior?</a:t>
            </a:r>
            <a:endParaRPr lang="en-US" sz="2400" b="1"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9777792E-8A2A-482A-B764-0A6ED2904C37}"/>
              </a:ext>
            </a:extLst>
          </p:cNvPr>
          <p:cNvSpPr txBox="1"/>
          <p:nvPr/>
        </p:nvSpPr>
        <p:spPr>
          <a:xfrm>
            <a:off x="0" y="1150070"/>
            <a:ext cx="12192000" cy="4247317"/>
          </a:xfrm>
          <a:prstGeom prst="rect">
            <a:avLst/>
          </a:prstGeom>
          <a:noFill/>
        </p:spPr>
        <p:txBody>
          <a:bodyPr wrap="square" rtlCol="0">
            <a:spAutoFit/>
          </a:bodyPr>
          <a:lstStyle/>
          <a:p>
            <a:pPr indent="-457200"/>
            <a:r>
              <a:rPr lang="en-US" sz="2800" dirty="0">
                <a:latin typeface="Times New Roman" panose="02020603050405020304" pitchFamily="18" charset="0"/>
                <a:cs typeface="Times New Roman" panose="02020603050405020304" pitchFamily="18" charset="0"/>
              </a:rPr>
              <a:t>Importance of Research Question: </a:t>
            </a:r>
            <a:r>
              <a:rPr lang="en-US" sz="2200" dirty="0">
                <a:latin typeface="Times New Roman" panose="02020603050405020304" pitchFamily="18" charset="0"/>
                <a:cs typeface="Times New Roman" panose="02020603050405020304" pitchFamily="18" charset="0"/>
              </a:rPr>
              <a:t>Cocaine is a readily used substance in the US with over 5 million people aged 12 or older reporting having used cocaine within the last year</a:t>
            </a:r>
            <a:r>
              <a:rPr lang="en-US" sz="2200" baseline="30000" dirty="0">
                <a:latin typeface="Times New Roman" panose="02020603050405020304" pitchFamily="18" charset="0"/>
                <a:cs typeface="Times New Roman" panose="02020603050405020304" pitchFamily="18" charset="0"/>
              </a:rPr>
              <a:t>1</a:t>
            </a:r>
            <a:r>
              <a:rPr lang="en-US" sz="2200" dirty="0">
                <a:latin typeface="Times New Roman" panose="02020603050405020304" pitchFamily="18" charset="0"/>
                <a:cs typeface="Times New Roman" panose="02020603050405020304" pitchFamily="18" charset="0"/>
              </a:rPr>
              <a:t>. 40-60% of individuals being treated for substance use disorders relapse within the first year of starting treatment</a:t>
            </a:r>
            <a:r>
              <a:rPr lang="en-US" sz="2200" baseline="30000" dirty="0">
                <a:latin typeface="Times New Roman" panose="02020603050405020304" pitchFamily="18" charset="0"/>
                <a:cs typeface="Times New Roman" panose="02020603050405020304" pitchFamily="18" charset="0"/>
              </a:rPr>
              <a:t>2</a:t>
            </a:r>
            <a:r>
              <a:rPr lang="en-US" sz="2200" dirty="0">
                <a:latin typeface="Times New Roman" panose="02020603050405020304" pitchFamily="18" charset="0"/>
                <a:cs typeface="Times New Roman" panose="02020603050405020304" pitchFamily="18" charset="0"/>
              </a:rPr>
              <a:t>. Understanding the mechanisms at a cellular level that contribute to the addictive nature of cocaine is pertinent to developing new treatments. Currently there are no FDA approved treatments for psychostimulant use disorders essentially leaving no scientifically backed remedy for those seeking a road to recovery. </a:t>
            </a:r>
          </a:p>
          <a:p>
            <a:pPr indent="-457200"/>
            <a:r>
              <a:rPr lang="en-US" sz="2200" dirty="0">
                <a:latin typeface="Times New Roman" panose="02020603050405020304" pitchFamily="18" charset="0"/>
                <a:cs typeface="Times New Roman" panose="02020603050405020304" pitchFamily="18" charset="0"/>
              </a:rPr>
              <a:t>	We know that astrocytes are the modulators of neuronal synapses. Neurons are what transmit the reward signals within the brain after the consumption of cocaine. We also know that calcium is essential to astrocytes ability to modulate neurons. By reducing astrocyte calcium, we are in essence, silencing astrocytes and their functioning. In furthering the understanding of the role that astrocytes play in drug taking behavior, we are expanding our knowledge of the mechanisms involved in the reward circuitry of the brain.</a:t>
            </a:r>
            <a:endParaRPr lang="en-US" sz="28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E80895D-BB3D-47C8-A11D-F350A5E92348}"/>
              </a:ext>
            </a:extLst>
          </p:cNvPr>
          <p:cNvSpPr txBox="1"/>
          <p:nvPr/>
        </p:nvSpPr>
        <p:spPr>
          <a:xfrm>
            <a:off x="0" y="5397387"/>
            <a:ext cx="12192000" cy="1323439"/>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References:</a:t>
            </a:r>
          </a:p>
          <a:p>
            <a:pPr marL="342900" indent="-342900">
              <a:buAutoNum type="arabicPeriod"/>
            </a:pPr>
            <a:r>
              <a:rPr lang="en-US" sz="1600" dirty="0">
                <a:latin typeface="Times New Roman" panose="02020603050405020304" pitchFamily="18" charset="0"/>
                <a:cs typeface="Times New Roman" panose="02020603050405020304" pitchFamily="18" charset="0"/>
              </a:rPr>
              <a:t>NIDA. 2022, January 26. What is the scope of cocaine use in the United States? . Retrieved from https://nida.nih.gov/publications/research-reports/cocaine/what-scope-cocaine-use-in-united-states on 2022, August 5</a:t>
            </a:r>
          </a:p>
          <a:p>
            <a:pPr marL="342900" indent="-342900">
              <a:buAutoNum type="arabicPeriod"/>
            </a:pPr>
            <a:r>
              <a:rPr lang="en-US" sz="1600" dirty="0">
                <a:latin typeface="Times New Roman" panose="02020603050405020304" pitchFamily="18" charset="0"/>
                <a:cs typeface="Times New Roman" panose="02020603050405020304" pitchFamily="18" charset="0"/>
              </a:rPr>
              <a:t>Sinha R. (2011). New findings on biological factors predicting addiction relapse vulnerability. </a:t>
            </a:r>
            <a:r>
              <a:rPr lang="en-US" sz="1600" i="1" dirty="0">
                <a:latin typeface="Times New Roman" panose="02020603050405020304" pitchFamily="18" charset="0"/>
                <a:cs typeface="Times New Roman" panose="02020603050405020304" pitchFamily="18" charset="0"/>
              </a:rPr>
              <a:t>Current psychiatry reports</a:t>
            </a:r>
            <a:r>
              <a:rPr lang="en-US" sz="1600"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13</a:t>
            </a:r>
            <a:r>
              <a:rPr lang="en-US" sz="1600" dirty="0">
                <a:latin typeface="Times New Roman" panose="02020603050405020304" pitchFamily="18" charset="0"/>
                <a:cs typeface="Times New Roman" panose="02020603050405020304" pitchFamily="18" charset="0"/>
              </a:rPr>
              <a:t>(5), 398–405. https://doi.org/10.1007/s11920-011-0224-0</a:t>
            </a:r>
          </a:p>
        </p:txBody>
      </p:sp>
    </p:spTree>
    <p:extLst>
      <p:ext uri="{BB962C8B-B14F-4D97-AF65-F5344CB8AC3E}">
        <p14:creationId xmlns:p14="http://schemas.microsoft.com/office/powerpoint/2010/main" val="3441988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1D1CE-287F-435A-B3FE-59C92194174F}"/>
              </a:ext>
            </a:extLst>
          </p:cNvPr>
          <p:cNvSpPr>
            <a:spLocks noGrp="1"/>
          </p:cNvSpPr>
          <p:nvPr>
            <p:ph type="title"/>
          </p:nvPr>
        </p:nvSpPr>
        <p:spPr>
          <a:xfrm>
            <a:off x="0" y="546753"/>
            <a:ext cx="12192000" cy="1187777"/>
          </a:xfrm>
        </p:spPr>
        <p:txBody>
          <a:bodyPr>
            <a:normAutofit/>
          </a:bodyPr>
          <a:lstStyle/>
          <a:p>
            <a:r>
              <a:rPr lang="en-US" sz="2800" dirty="0">
                <a:latin typeface="Times New Roman" panose="02020603050405020304" pitchFamily="18" charset="0"/>
                <a:cs typeface="Times New Roman" panose="02020603050405020304" pitchFamily="18" charset="0"/>
              </a:rPr>
              <a:t>Results: </a:t>
            </a:r>
            <a:r>
              <a:rPr lang="en-US" sz="2200" dirty="0">
                <a:latin typeface="Times New Roman" panose="02020603050405020304" pitchFamily="18" charset="0"/>
                <a:cs typeface="Times New Roman" panose="02020603050405020304" pitchFamily="18" charset="0"/>
              </a:rPr>
              <a:t>Preliminary data suggest that reducing calcium signaling in nucleus </a:t>
            </a:r>
            <a:r>
              <a:rPr lang="en-US" sz="2200" dirty="0" err="1">
                <a:latin typeface="Times New Roman" panose="02020603050405020304" pitchFamily="18" charset="0"/>
                <a:cs typeface="Times New Roman" panose="02020603050405020304" pitchFamily="18" charset="0"/>
              </a:rPr>
              <a:t>accumbens</a:t>
            </a:r>
            <a:r>
              <a:rPr lang="en-US" sz="2200" dirty="0">
                <a:latin typeface="Times New Roman" panose="02020603050405020304" pitchFamily="18" charset="0"/>
                <a:cs typeface="Times New Roman" panose="02020603050405020304" pitchFamily="18" charset="0"/>
              </a:rPr>
              <a:t> astrocytes 	increases cocaine taking in the rat model.</a:t>
            </a:r>
            <a:endParaRPr lang="en-US" sz="28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953732F1-07A9-4998-9D4D-1DB875E93ACA}"/>
              </a:ext>
            </a:extLst>
          </p:cNvPr>
          <p:cNvSpPr txBox="1"/>
          <p:nvPr/>
        </p:nvSpPr>
        <p:spPr>
          <a:xfrm>
            <a:off x="0" y="2111603"/>
            <a:ext cx="12192000" cy="187743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Importance of Results to Scientific Community: </a:t>
            </a:r>
            <a:r>
              <a:rPr lang="en-US" sz="2200" dirty="0">
                <a:latin typeface="Times New Roman" panose="02020603050405020304" pitchFamily="18" charset="0"/>
                <a:cs typeface="Times New Roman" panose="02020603050405020304" pitchFamily="18" charset="0"/>
              </a:rPr>
              <a:t>These results suggest that astrocyte calcium 	in the nucleus </a:t>
            </a:r>
            <a:r>
              <a:rPr lang="en-US" sz="2200" dirty="0" err="1">
                <a:latin typeface="Times New Roman" panose="02020603050405020304" pitchFamily="18" charset="0"/>
                <a:cs typeface="Times New Roman" panose="02020603050405020304" pitchFamily="18" charset="0"/>
              </a:rPr>
              <a:t>accumbens</a:t>
            </a:r>
            <a:r>
              <a:rPr lang="en-US" sz="2200" dirty="0">
                <a:latin typeface="Times New Roman" panose="02020603050405020304" pitchFamily="18" charset="0"/>
                <a:cs typeface="Times New Roman" panose="02020603050405020304" pitchFamily="18" charset="0"/>
              </a:rPr>
              <a:t> plays a role in cocaine taking. This information can lead to other studies 	and alterations of astrocyte calcium to see the effects that will be had. If decreasing astrocyte 	calcium and silencing astrocytes leads to greater cocaine taking, perhaps increasing calcium and/or 	activating astrocytes will lead to less cocaine taking.</a:t>
            </a:r>
          </a:p>
        </p:txBody>
      </p:sp>
      <p:sp>
        <p:nvSpPr>
          <p:cNvPr id="6" name="TextBox 5">
            <a:extLst>
              <a:ext uri="{FF2B5EF4-FFF2-40B4-BE49-F238E27FC236}">
                <a16:creationId xmlns:a16="http://schemas.microsoft.com/office/drawing/2014/main" id="{7B2F41E3-9FE2-4858-9D7C-B02F658CE529}"/>
              </a:ext>
            </a:extLst>
          </p:cNvPr>
          <p:cNvSpPr txBox="1"/>
          <p:nvPr/>
        </p:nvSpPr>
        <p:spPr>
          <a:xfrm>
            <a:off x="0" y="4252990"/>
            <a:ext cx="12192000" cy="187743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Importance of Results to General Audience: </a:t>
            </a:r>
            <a:r>
              <a:rPr lang="en-US" sz="2200" dirty="0">
                <a:latin typeface="Times New Roman" panose="02020603050405020304" pitchFamily="18" charset="0"/>
                <a:cs typeface="Times New Roman" panose="02020603050405020304" pitchFamily="18" charset="0"/>
              </a:rPr>
              <a:t>In regards to the general audience, these results 	are important as they show the progress being made when it comes to understanding what is going 	on in the brain in relation to cocaine taking desire. The more information the scientific </a:t>
            </a:r>
            <a:r>
              <a:rPr lang="en-US" sz="2200">
                <a:latin typeface="Times New Roman" panose="02020603050405020304" pitchFamily="18" charset="0"/>
                <a:cs typeface="Times New Roman" panose="02020603050405020304" pitchFamily="18" charset="0"/>
              </a:rPr>
              <a:t>community 	can establish in </a:t>
            </a:r>
            <a:r>
              <a:rPr lang="en-US" sz="2200" dirty="0">
                <a:latin typeface="Times New Roman" panose="02020603050405020304" pitchFamily="18" charset="0"/>
                <a:cs typeface="Times New Roman" panose="02020603050405020304" pitchFamily="18" charset="0"/>
              </a:rPr>
              <a:t>regards to psychostimulant use disorders, the closer we get to </a:t>
            </a:r>
            <a:r>
              <a:rPr lang="en-US" sz="2200">
                <a:latin typeface="Times New Roman" panose="02020603050405020304" pitchFamily="18" charset="0"/>
                <a:cs typeface="Times New Roman" panose="02020603050405020304" pitchFamily="18" charset="0"/>
              </a:rPr>
              <a:t>developing 	treatments </a:t>
            </a:r>
            <a:r>
              <a:rPr lang="en-US" sz="2200" dirty="0">
                <a:latin typeface="Times New Roman" panose="02020603050405020304" pitchFamily="18" charset="0"/>
                <a:cs typeface="Times New Roman" panose="02020603050405020304" pitchFamily="18" charset="0"/>
              </a:rPr>
              <a:t>for </a:t>
            </a:r>
            <a:r>
              <a:rPr lang="en-US" sz="2200">
                <a:latin typeface="Times New Roman" panose="02020603050405020304" pitchFamily="18" charset="0"/>
                <a:cs typeface="Times New Roman" panose="02020603050405020304" pitchFamily="18" charset="0"/>
              </a:rPr>
              <a:t>such and </a:t>
            </a:r>
            <a:r>
              <a:rPr lang="en-US" sz="2200" dirty="0">
                <a:latin typeface="Times New Roman" panose="02020603050405020304" pitchFamily="18" charset="0"/>
                <a:cs typeface="Times New Roman" panose="02020603050405020304" pitchFamily="18" charset="0"/>
              </a:rPr>
              <a:t>being able to help those in need.</a:t>
            </a:r>
          </a:p>
        </p:txBody>
      </p:sp>
    </p:spTree>
    <p:extLst>
      <p:ext uri="{BB962C8B-B14F-4D97-AF65-F5344CB8AC3E}">
        <p14:creationId xmlns:p14="http://schemas.microsoft.com/office/powerpoint/2010/main" val="2198438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2867</TotalTime>
  <Words>488</Words>
  <Application>Microsoft Macintosh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Effects of Astrocyte Calcium on Cocaine Taking Behavior</vt:lpstr>
      <vt:lpstr>Research Question: How does reduced astrocyte calcium in a rat model affect drug taking behavior?</vt:lpstr>
      <vt:lpstr>Results: Preliminary data suggest that reducing calcium signaling in nucleus accumbens astrocytes  increases cocaine taking in the rat model.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Astrocyte Calcium on Cocaine Taking Behavior</dc:title>
  <dc:creator>Wood, Jonathan Duane</dc:creator>
  <cp:lastModifiedBy>Shemer, Gidi</cp:lastModifiedBy>
  <cp:revision>10</cp:revision>
  <dcterms:created xsi:type="dcterms:W3CDTF">2022-08-05T21:35:19Z</dcterms:created>
  <dcterms:modified xsi:type="dcterms:W3CDTF">2022-11-18T01:19:34Z</dcterms:modified>
</cp:coreProperties>
</file>