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3"/>
    <p:restoredTop sz="96327"/>
  </p:normalViewPr>
  <p:slideViewPr>
    <p:cSldViewPr snapToGrid="0" snapToObjects="1">
      <p:cViewPr varScale="1">
        <p:scale>
          <a:sx n="128" d="100"/>
          <a:sy n="128" d="100"/>
        </p:scale>
        <p:origin x="25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11/17/22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11/17/22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11/17/22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5" name="Rectangle 1104">
            <a:extLst>
              <a:ext uri="{FF2B5EF4-FFF2-40B4-BE49-F238E27FC236}">
                <a16:creationId xmlns:a16="http://schemas.microsoft.com/office/drawing/2014/main" id="{DC06AC06-3E78-417A-80C4-530D34F7C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ABD16-0AC2-ED9A-D801-C100F19B965F}"/>
              </a:ext>
            </a:extLst>
          </p:cNvPr>
          <p:cNvSpPr>
            <a:spLocks noGrp="1"/>
          </p:cNvSpPr>
          <p:nvPr>
            <p:ph type="ctrTitle"/>
          </p:nvPr>
        </p:nvSpPr>
        <p:spPr>
          <a:xfrm>
            <a:off x="581191" y="4459292"/>
            <a:ext cx="10993549" cy="743159"/>
          </a:xfrm>
        </p:spPr>
        <p:txBody>
          <a:bodyPr vert="horz" lIns="91440" tIns="45720" rIns="91440" bIns="45720" rtlCol="0">
            <a:normAutofit/>
          </a:bodyPr>
          <a:lstStyle/>
          <a:p>
            <a:pPr>
              <a:lnSpc>
                <a:spcPct val="90000"/>
              </a:lnSpc>
            </a:pPr>
            <a:r>
              <a:rPr lang="en-US" sz="2400" cap="none" dirty="0"/>
              <a:t>Systemic inflammatory biomarkers and behaviors related to alcohol abuse</a:t>
            </a:r>
          </a:p>
        </p:txBody>
      </p:sp>
      <p:sp>
        <p:nvSpPr>
          <p:cNvPr id="3" name="Subtitle 2">
            <a:extLst>
              <a:ext uri="{FF2B5EF4-FFF2-40B4-BE49-F238E27FC236}">
                <a16:creationId xmlns:a16="http://schemas.microsoft.com/office/drawing/2014/main" id="{13CCD2D2-AF36-4BF4-7F37-0C0B7556FD71}"/>
              </a:ext>
            </a:extLst>
          </p:cNvPr>
          <p:cNvSpPr>
            <a:spLocks noGrp="1"/>
          </p:cNvSpPr>
          <p:nvPr>
            <p:ph type="subTitle" idx="1"/>
          </p:nvPr>
        </p:nvSpPr>
        <p:spPr>
          <a:xfrm>
            <a:off x="581194" y="5202451"/>
            <a:ext cx="10993546" cy="1107914"/>
          </a:xfrm>
        </p:spPr>
        <p:txBody>
          <a:bodyPr vert="horz" lIns="91440" tIns="45720" rIns="91440" bIns="45720" rtlCol="0">
            <a:noAutofit/>
          </a:bodyPr>
          <a:lstStyle/>
          <a:p>
            <a:pPr>
              <a:lnSpc>
                <a:spcPct val="90000"/>
              </a:lnSpc>
              <a:buFont typeface="Wingdings 2" panose="05020102010507070707" pitchFamily="18" charset="2"/>
              <a:buChar char=""/>
            </a:pPr>
            <a:r>
              <a:rPr lang="en-US" sz="1200" dirty="0"/>
              <a:t>Anabel </a:t>
            </a:r>
            <a:r>
              <a:rPr lang="en-US" sz="1200" dirty="0" err="1"/>
              <a:t>Zaldivar</a:t>
            </a:r>
            <a:endParaRPr lang="en-US" sz="1200" dirty="0"/>
          </a:p>
          <a:p>
            <a:pPr>
              <a:lnSpc>
                <a:spcPct val="90000"/>
              </a:lnSpc>
              <a:buFont typeface="Wingdings 2" panose="05020102010507070707" pitchFamily="18" charset="2"/>
              <a:buChar char=""/>
            </a:pPr>
            <a:r>
              <a:rPr lang="en-US" sz="1200" dirty="0"/>
              <a:t>B.S. Biology</a:t>
            </a:r>
          </a:p>
          <a:p>
            <a:pPr>
              <a:lnSpc>
                <a:spcPct val="90000"/>
              </a:lnSpc>
              <a:buFont typeface="Wingdings 2" panose="05020102010507070707" pitchFamily="18" charset="2"/>
              <a:buChar char=""/>
            </a:pPr>
            <a:r>
              <a:rPr lang="en-US" sz="1200" dirty="0"/>
              <a:t>PI: charlotte a. Boettiger PH.D.</a:t>
            </a:r>
          </a:p>
          <a:p>
            <a:pPr>
              <a:lnSpc>
                <a:spcPct val="90000"/>
              </a:lnSpc>
              <a:buFont typeface="Wingdings 2" panose="05020102010507070707" pitchFamily="18" charset="2"/>
              <a:buChar char=""/>
            </a:pPr>
            <a:r>
              <a:rPr lang="en-US" sz="1200" dirty="0"/>
              <a:t>Department of Psychology &amp; neuroscience </a:t>
            </a:r>
          </a:p>
        </p:txBody>
      </p:sp>
      <p:sp>
        <p:nvSpPr>
          <p:cNvPr id="1107" name="Rectangle 1106">
            <a:extLst>
              <a:ext uri="{FF2B5EF4-FFF2-40B4-BE49-F238E27FC236}">
                <a16:creationId xmlns:a16="http://schemas.microsoft.com/office/drawing/2014/main" id="{BDC763D0-1637-437D-BF58-68258F18D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40875"/>
            <a:ext cx="7497730" cy="364918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agram&#10;&#10;Description automatically generated">
            <a:extLst>
              <a:ext uri="{FF2B5EF4-FFF2-40B4-BE49-F238E27FC236}">
                <a16:creationId xmlns:a16="http://schemas.microsoft.com/office/drawing/2014/main" id="{86BF7D38-B4C2-B309-AFF4-20CB7AA1B560}"/>
              </a:ext>
            </a:extLst>
          </p:cNvPr>
          <p:cNvPicPr>
            <a:picLocks noChangeAspect="1"/>
          </p:cNvPicPr>
          <p:nvPr/>
        </p:nvPicPr>
        <p:blipFill>
          <a:blip r:embed="rId2"/>
          <a:stretch>
            <a:fillRect/>
          </a:stretch>
        </p:blipFill>
        <p:spPr>
          <a:xfrm>
            <a:off x="947778" y="974103"/>
            <a:ext cx="6495054" cy="2987725"/>
          </a:xfrm>
          <a:prstGeom prst="rect">
            <a:avLst/>
          </a:prstGeom>
        </p:spPr>
      </p:pic>
      <p:pic>
        <p:nvPicPr>
          <p:cNvPr id="7" name="Picture 6" descr="A person with red hair&#10;&#10;Description automatically generated with medium confidence">
            <a:extLst>
              <a:ext uri="{FF2B5EF4-FFF2-40B4-BE49-F238E27FC236}">
                <a16:creationId xmlns:a16="http://schemas.microsoft.com/office/drawing/2014/main" id="{76B9B1F3-A210-EC98-01CD-D74FE43CF0B2}"/>
              </a:ext>
            </a:extLst>
          </p:cNvPr>
          <p:cNvPicPr>
            <a:picLocks noChangeAspect="1"/>
          </p:cNvPicPr>
          <p:nvPr/>
        </p:nvPicPr>
        <p:blipFill rotWithShape="1">
          <a:blip r:embed="rId3"/>
          <a:srcRect l="4986" r="9984" b="-2"/>
          <a:stretch/>
        </p:blipFill>
        <p:spPr>
          <a:xfrm>
            <a:off x="8931568" y="974103"/>
            <a:ext cx="1905309" cy="2987725"/>
          </a:xfrm>
          <a:prstGeom prst="rect">
            <a:avLst/>
          </a:prstGeom>
        </p:spPr>
      </p:pic>
      <p:sp>
        <p:nvSpPr>
          <p:cNvPr id="1109" name="Rectangle 1108">
            <a:extLst>
              <a:ext uri="{FF2B5EF4-FFF2-40B4-BE49-F238E27FC236}">
                <a16:creationId xmlns:a16="http://schemas.microsoft.com/office/drawing/2014/main" id="{7C505C60-990C-4529-AB2F-19E35D313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40875"/>
            <a:ext cx="3702878" cy="364918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689650-B9BB-7159-CC06-FF2F16CDA61E}"/>
              </a:ext>
            </a:extLst>
          </p:cNvPr>
          <p:cNvSpPr txBox="1"/>
          <p:nvPr/>
        </p:nvSpPr>
        <p:spPr>
          <a:xfrm>
            <a:off x="3051544" y="3249650"/>
            <a:ext cx="6103088"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E658F2B2-574E-7C98-5CCA-A0733818871C}"/>
              </a:ext>
            </a:extLst>
          </p:cNvPr>
          <p:cNvSpPr txBox="1"/>
          <p:nvPr/>
        </p:nvSpPr>
        <p:spPr>
          <a:xfrm>
            <a:off x="3051544" y="3249650"/>
            <a:ext cx="6103088"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09104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363E4C-720E-01C2-79A7-520BF427F96C}"/>
              </a:ext>
            </a:extLst>
          </p:cNvPr>
          <p:cNvSpPr>
            <a:spLocks noGrp="1"/>
          </p:cNvSpPr>
          <p:nvPr>
            <p:ph idx="1"/>
          </p:nvPr>
        </p:nvSpPr>
        <p:spPr/>
        <p:txBody>
          <a:bodyPr>
            <a:normAutofit/>
          </a:bodyPr>
          <a:lstStyle/>
          <a:p>
            <a:r>
              <a:rPr lang="en-US" sz="2600" dirty="0"/>
              <a:t>My research question and purpose was to investigate how could alcohol misuse affect the levels of pro-inflammatory cytokines in the subjects’ blood.  Would the high levels of this cell-signaling molecule cause any physical or mental health problems? </a:t>
            </a:r>
          </a:p>
          <a:p>
            <a:r>
              <a:rPr lang="en-US" sz="2600" dirty="0"/>
              <a:t>My research question is important because it can lead the way for future approaches to understanding the lasting and immediate effects of alcohol misuse in the body starting from a molecular level. </a:t>
            </a:r>
          </a:p>
        </p:txBody>
      </p:sp>
    </p:spTree>
    <p:extLst>
      <p:ext uri="{BB962C8B-B14F-4D97-AF65-F5344CB8AC3E}">
        <p14:creationId xmlns:p14="http://schemas.microsoft.com/office/powerpoint/2010/main" val="1369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5352F-0459-ADA5-58AD-8CB75A63BF6B}"/>
              </a:ext>
            </a:extLst>
          </p:cNvPr>
          <p:cNvSpPr>
            <a:spLocks noGrp="1"/>
          </p:cNvSpPr>
          <p:nvPr>
            <p:ph idx="1"/>
          </p:nvPr>
        </p:nvSpPr>
        <p:spPr/>
        <p:txBody>
          <a:bodyPr>
            <a:normAutofit fontScale="92500" lnSpcReduction="20000"/>
          </a:bodyPr>
          <a:lstStyle/>
          <a:p>
            <a:r>
              <a:rPr lang="en-US" sz="2800" dirty="0"/>
              <a:t>After looking at different correlations and analysis comparing drinking patterns and cytokine levels in the blood, no assumption can be made that one alters the other. There was also no significant difference between moderate and heavy drinkers. The only measure obtained that was shown to be related to cytokine concentrations in the blood was higher emotional states of depression.</a:t>
            </a:r>
          </a:p>
          <a:p>
            <a:r>
              <a:rPr lang="en-US" sz="2800" dirty="0"/>
              <a:t>My results are important to the research community because by showing no correlation between cytokine and alcohol, there is an open floor to work on this project again while also looking at the effects on emotional states once again.</a:t>
            </a:r>
          </a:p>
          <a:p>
            <a:r>
              <a:rPr lang="en-US" sz="2800" dirty="0"/>
              <a:t>My results are important to the general audience because it increases awareness for negative effects of alcohol misuse on depression levels, mostly due to neuroinflammation.</a:t>
            </a:r>
          </a:p>
        </p:txBody>
      </p:sp>
    </p:spTree>
    <p:extLst>
      <p:ext uri="{BB962C8B-B14F-4D97-AF65-F5344CB8AC3E}">
        <p14:creationId xmlns:p14="http://schemas.microsoft.com/office/powerpoint/2010/main" val="229532551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1178</TotalTime>
  <Words>235</Words>
  <Application>Microsoft Macintosh PowerPoint</Application>
  <PresentationFormat>Widescreen</PresentationFormat>
  <Paragraphs>10</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Gill Sans MT</vt:lpstr>
      <vt:lpstr>Wingdings 2</vt:lpstr>
      <vt:lpstr>Dividend</vt:lpstr>
      <vt:lpstr>Systemic inflammatory biomarkers and behaviors related to alcohol abuse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Systemic Inflammatory Biomarkers and behaviors related to alcohol abuse</dc:title>
  <dc:creator>Zaldivar, Anabel</dc:creator>
  <cp:lastModifiedBy>Shemer, Gidi</cp:lastModifiedBy>
  <cp:revision>10</cp:revision>
  <dcterms:created xsi:type="dcterms:W3CDTF">2022-07-05T03:44:05Z</dcterms:created>
  <dcterms:modified xsi:type="dcterms:W3CDTF">2022-11-18T01:21:53Z</dcterms:modified>
</cp:coreProperties>
</file>