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0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87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5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3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87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9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6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8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0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0ED38B-5481-4B72-AA8D-66E5F5C0A855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7001-C46E-4D4F-B37C-7B9420C1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51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lab coat&#10;&#10;Description automatically generated with low confidence">
            <a:extLst>
              <a:ext uri="{FF2B5EF4-FFF2-40B4-BE49-F238E27FC236}">
                <a16:creationId xmlns:a16="http://schemas.microsoft.com/office/drawing/2014/main" id="{E6BDF713-B6AF-9F5E-3E03-557926462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75" y="1842133"/>
            <a:ext cx="4611688" cy="3024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C6E34E-50AA-64D7-01CD-5F604CCC8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52289"/>
            <a:ext cx="6151654" cy="3900326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Determining the Histone Post-translational Modification Binding Specificities of ASH1L Histone Reader Domains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4E52D-0B56-092D-E1C4-A561073B2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24330"/>
            <a:ext cx="6151654" cy="168020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Tiffanie Lee</a:t>
            </a:r>
          </a:p>
          <a:p>
            <a:pPr algn="l"/>
            <a:r>
              <a:rPr lang="en-US" dirty="0"/>
              <a:t>Quantitative Biology</a:t>
            </a:r>
          </a:p>
          <a:p>
            <a:pPr algn="l"/>
            <a:r>
              <a:rPr lang="en-US" dirty="0"/>
              <a:t>Dr. Brian </a:t>
            </a:r>
            <a:r>
              <a:rPr lang="en-US" dirty="0" err="1"/>
              <a:t>Strahl</a:t>
            </a:r>
            <a:r>
              <a:rPr lang="en-US" dirty="0"/>
              <a:t>, Department of Biochemistry and Biophysics</a:t>
            </a:r>
          </a:p>
        </p:txBody>
      </p:sp>
    </p:spTree>
    <p:extLst>
      <p:ext uri="{BB962C8B-B14F-4D97-AF65-F5344CB8AC3E}">
        <p14:creationId xmlns:p14="http://schemas.microsoft.com/office/powerpoint/2010/main" val="97436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49AE-4E00-2F63-EF48-3C989D78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ASH1L read chromatin? What histone reader domains are involved in binding?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1B41B-350D-A75A-5ACD-23986D849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232" y="2053944"/>
            <a:ext cx="5834743" cy="4351338"/>
          </a:xfrm>
        </p:spPr>
        <p:txBody>
          <a:bodyPr>
            <a:normAutofit/>
          </a:bodyPr>
          <a:lstStyle/>
          <a:p>
            <a:r>
              <a:rPr lang="en-US" dirty="0"/>
              <a:t>ASH1L and MLL cooperate to maintain hematopoiesis and transcription in immune cells in the blood</a:t>
            </a:r>
          </a:p>
          <a:p>
            <a:r>
              <a:rPr lang="en-US" dirty="0"/>
              <a:t>Mixed-lineage leukemias result from chromosomal translocations. These cases are frequently acute and may be resistant to chemotherapy, resulting in poor outcomes, esp. for children</a:t>
            </a:r>
          </a:p>
          <a:p>
            <a:r>
              <a:rPr lang="en-US" dirty="0"/>
              <a:t>Inhibiting ASH1L binding can potentially treat MLL-rearranged leukemias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05A71-4BD7-D421-E9BA-31F39715F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88" y="2529398"/>
            <a:ext cx="4892784" cy="2448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9CCCC2-C946-A4E9-0092-216811F361E1}"/>
              </a:ext>
            </a:extLst>
          </p:cNvPr>
          <p:cNvSpPr txBox="1"/>
          <p:nvPr/>
        </p:nvSpPr>
        <p:spPr>
          <a:xfrm>
            <a:off x="838200" y="5681835"/>
            <a:ext cx="10177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Hypothesis: The BRD, BAH, and PHD domains are involved in binding to two post-translational modifications</a:t>
            </a:r>
          </a:p>
        </p:txBody>
      </p:sp>
    </p:spTree>
    <p:extLst>
      <p:ext uri="{BB962C8B-B14F-4D97-AF65-F5344CB8AC3E}">
        <p14:creationId xmlns:p14="http://schemas.microsoft.com/office/powerpoint/2010/main" val="382716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F734-3644-F6DC-5067-7D1E3120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860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6EC9E-F3AA-F76D-8CF1-64AEA1F45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54" y="1234440"/>
            <a:ext cx="10316558" cy="535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Successfully made mutant constructs of GST-ASH1L mutants in histone reader domains using site directed mutagenesis</a:t>
            </a:r>
          </a:p>
          <a:p>
            <a:pPr marL="0" indent="0">
              <a:buNone/>
            </a:pPr>
            <a:r>
              <a:rPr lang="en-US" dirty="0"/>
              <a:t>2. Affinity purified single mutants and triple mutant</a:t>
            </a:r>
          </a:p>
          <a:p>
            <a:pPr marL="0" indent="0">
              <a:buNone/>
            </a:pPr>
            <a:r>
              <a:rPr lang="en-US" dirty="0"/>
              <a:t>3. Confirmed binding of ASH1L TR on H3 peptides with peptide pulldown assays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Future directions:</a:t>
            </a:r>
          </a:p>
          <a:p>
            <a:pPr lvl="1"/>
            <a:r>
              <a:rPr lang="en-US" dirty="0"/>
              <a:t>Reconfirm sequencing and troubleshoot issues with creating single point mutant constructs</a:t>
            </a:r>
          </a:p>
          <a:p>
            <a:pPr lvl="1"/>
            <a:r>
              <a:rPr lang="en-US" dirty="0"/>
              <a:t>Determine binding specificities of single- and double-point mutants</a:t>
            </a:r>
          </a:p>
          <a:p>
            <a:pPr lvl="1"/>
            <a:r>
              <a:rPr lang="en-US" dirty="0"/>
              <a:t>Test on nucleosomes, human embryonic kidney cells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A picture containing outdoor object, night sky&#10;&#10;Description automatically generated">
            <a:extLst>
              <a:ext uri="{FF2B5EF4-FFF2-40B4-BE49-F238E27FC236}">
                <a16:creationId xmlns:a16="http://schemas.microsoft.com/office/drawing/2014/main" id="{DAB91F33-9DDD-C0D5-6551-976F0622B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7" r="9438" b="76917"/>
          <a:stretch/>
        </p:blipFill>
        <p:spPr>
          <a:xfrm>
            <a:off x="725418" y="3461379"/>
            <a:ext cx="2610517" cy="849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347D44-E41C-0024-3C64-28C2DA79A838}"/>
              </a:ext>
            </a:extLst>
          </p:cNvPr>
          <p:cNvSpPr txBox="1"/>
          <p:nvPr/>
        </p:nvSpPr>
        <p:spPr>
          <a:xfrm>
            <a:off x="1447541" y="3155934"/>
            <a:ext cx="2034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BRD</a:t>
            </a:r>
            <a:r>
              <a:rPr lang="en-US" sz="15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en-US" sz="15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BAH</a:t>
            </a:r>
            <a:r>
              <a:rPr lang="en-US" sz="15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6BF9AF-D263-D0B1-EDA5-E5CCD8B34C68}"/>
              </a:ext>
            </a:extLst>
          </p:cNvPr>
          <p:cNvGrpSpPr/>
          <p:nvPr/>
        </p:nvGrpSpPr>
        <p:grpSpPr>
          <a:xfrm>
            <a:off x="4660610" y="2864720"/>
            <a:ext cx="2104681" cy="1565327"/>
            <a:chOff x="4631819" y="5003621"/>
            <a:chExt cx="2104681" cy="1565327"/>
          </a:xfrm>
        </p:grpSpPr>
        <p:pic>
          <p:nvPicPr>
            <p:cNvPr id="16" name="Content Placeholder 4" descr="A picture containing wall&#10;&#10;Description automatically generated">
              <a:extLst>
                <a:ext uri="{FF2B5EF4-FFF2-40B4-BE49-F238E27FC236}">
                  <a16:creationId xmlns:a16="http://schemas.microsoft.com/office/drawing/2014/main" id="{53F7518D-7B18-8E7F-7351-E57319190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2" t="25946" r="13235" b="16234"/>
            <a:stretch/>
          </p:blipFill>
          <p:spPr>
            <a:xfrm>
              <a:off x="4631819" y="5296009"/>
              <a:ext cx="2006441" cy="127293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2D4084-65A9-1D1D-B7DD-AE0F8994B0A1}"/>
                </a:ext>
              </a:extLst>
            </p:cNvPr>
            <p:cNvSpPr/>
            <p:nvPr/>
          </p:nvSpPr>
          <p:spPr>
            <a:xfrm>
              <a:off x="5959549" y="5647184"/>
              <a:ext cx="191386" cy="137359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0646EF1-3143-86F0-4051-DA24944093E7}"/>
                </a:ext>
              </a:extLst>
            </p:cNvPr>
            <p:cNvSpPr/>
            <p:nvPr/>
          </p:nvSpPr>
          <p:spPr>
            <a:xfrm>
              <a:off x="6404344" y="5647184"/>
              <a:ext cx="191386" cy="137359"/>
            </a:xfrm>
            <a:prstGeom prst="ellipse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DE6324-0971-AE9D-E3F8-9BB66FF7952B}"/>
                </a:ext>
              </a:extLst>
            </p:cNvPr>
            <p:cNvSpPr txBox="1"/>
            <p:nvPr/>
          </p:nvSpPr>
          <p:spPr>
            <a:xfrm>
              <a:off x="4898946" y="5003621"/>
              <a:ext cx="183755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BRD PHD BAH TSDM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4414506-4A31-A858-86F0-ADA74F01E464}"/>
              </a:ext>
            </a:extLst>
          </p:cNvPr>
          <p:cNvSpPr txBox="1"/>
          <p:nvPr/>
        </p:nvSpPr>
        <p:spPr>
          <a:xfrm>
            <a:off x="548638" y="2971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A33B0C-F847-0B2E-0B7C-7DDB04A5B3E0}"/>
              </a:ext>
            </a:extLst>
          </p:cNvPr>
          <p:cNvSpPr txBox="1"/>
          <p:nvPr/>
        </p:nvSpPr>
        <p:spPr>
          <a:xfrm>
            <a:off x="4145522" y="297244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B8A92F8-C768-40BC-B5F6-0243F3B54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030" y="2975126"/>
            <a:ext cx="2909672" cy="13208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7396028-8E59-5BB8-93C7-032148C5BCBA}"/>
              </a:ext>
            </a:extLst>
          </p:cNvPr>
          <p:cNvSpPr txBox="1"/>
          <p:nvPr/>
        </p:nvSpPr>
        <p:spPr>
          <a:xfrm>
            <a:off x="7498764" y="285289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358188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194</Words>
  <Application>Microsoft Macintosh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Determining the Histone Post-translational Modification Binding Specificities of ASH1L Histone Reader Domains</vt:lpstr>
      <vt:lpstr>How does ASH1L read chromatin? What histone reader domains are involved in binding?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Histone Post-translational Modification Binding Specificities of ASH1L Histone Reader Domains</dc:title>
  <dc:creator>Tiffanie Lee</dc:creator>
  <cp:lastModifiedBy>Shemer, Gidi</cp:lastModifiedBy>
  <cp:revision>3</cp:revision>
  <dcterms:created xsi:type="dcterms:W3CDTF">2022-07-20T16:48:18Z</dcterms:created>
  <dcterms:modified xsi:type="dcterms:W3CDTF">2023-02-08T21:08:29Z</dcterms:modified>
</cp:coreProperties>
</file>